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Lst>
  <p:notesMasterIdLst>
    <p:notesMasterId r:id="rId36"/>
  </p:notesMasterIdLst>
  <p:sldIdLst>
    <p:sldId id="5860" r:id="rId3"/>
    <p:sldId id="5861" r:id="rId4"/>
    <p:sldId id="5862" r:id="rId5"/>
    <p:sldId id="5863" r:id="rId6"/>
    <p:sldId id="5864" r:id="rId7"/>
    <p:sldId id="5865" r:id="rId8"/>
    <p:sldId id="5866" r:id="rId9"/>
    <p:sldId id="5842" r:id="rId10"/>
    <p:sldId id="5867" r:id="rId11"/>
    <p:sldId id="5870" r:id="rId12"/>
    <p:sldId id="5849" r:id="rId13"/>
    <p:sldId id="5877" r:id="rId14"/>
    <p:sldId id="5833" r:id="rId15"/>
    <p:sldId id="5848" r:id="rId16"/>
    <p:sldId id="5847" r:id="rId17"/>
    <p:sldId id="5852" r:id="rId18"/>
    <p:sldId id="5856" r:id="rId19"/>
    <p:sldId id="5889" r:id="rId20"/>
    <p:sldId id="5897" r:id="rId21"/>
    <p:sldId id="5873" r:id="rId22"/>
    <p:sldId id="5857" r:id="rId23"/>
    <p:sldId id="5872" r:id="rId24"/>
    <p:sldId id="5858" r:id="rId25"/>
    <p:sldId id="5898" r:id="rId26"/>
    <p:sldId id="5899" r:id="rId27"/>
    <p:sldId id="5900" r:id="rId28"/>
    <p:sldId id="5859" r:id="rId29"/>
    <p:sldId id="5869" r:id="rId30"/>
    <p:sldId id="5880" r:id="rId31"/>
    <p:sldId id="5882" r:id="rId32"/>
    <p:sldId id="5883" r:id="rId33"/>
    <p:sldId id="5901" r:id="rId34"/>
    <p:sldId id="590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8"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74BF"/>
    <a:srgbClr val="FFAE86"/>
    <a:srgbClr val="FF7C79"/>
    <a:srgbClr val="A5D6FF"/>
    <a:srgbClr val="C0A3FF"/>
    <a:srgbClr val="FF8FB8"/>
    <a:srgbClr val="AAAAAA"/>
    <a:srgbClr val="FF807D"/>
    <a:srgbClr val="A9D7FF"/>
    <a:srgbClr val="C1A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9665"/>
    <p:restoredTop sz="87344"/>
  </p:normalViewPr>
  <p:slideViewPr>
    <p:cSldViewPr snapToGrid="0" snapToObjects="1" showGuides="1">
      <p:cViewPr varScale="1">
        <p:scale>
          <a:sx n="136" d="100"/>
          <a:sy n="136" d="100"/>
        </p:scale>
        <p:origin x="232" y="440"/>
      </p:cViewPr>
      <p:guideLst>
        <p:guide orient="horz" pos="1728"/>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83F9AF-97C2-1349-8B8F-4D9176F367A0}" type="datetimeFigureOut">
              <a:rPr lang="en-US" smtClean="0"/>
              <a:t>12/8/24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4F742-B5A9-F247-9DB4-EFBFEE425787}" type="slidenum">
              <a:rPr lang="en-US" smtClean="0"/>
              <a:t>‹#›</a:t>
            </a:fld>
            <a:endParaRPr lang="en-US"/>
          </a:p>
        </p:txBody>
      </p:sp>
    </p:spTree>
    <p:extLst>
      <p:ext uri="{BB962C8B-B14F-4D97-AF65-F5344CB8AC3E}">
        <p14:creationId xmlns:p14="http://schemas.microsoft.com/office/powerpoint/2010/main" val="3130460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begin with a birds eye view of the field.</a:t>
            </a:r>
          </a:p>
          <a:p>
            <a:endParaRPr lang="en-US"/>
          </a:p>
          <a:p>
            <a:r>
              <a:rPr lang="en-US"/>
              <a:t>In scientific discovery, our main goal is to make ML algorithms that can achieve human level performance at research in the natural sciences.</a:t>
            </a:r>
          </a:p>
          <a:p>
            <a:endParaRPr lang="en-US"/>
          </a:p>
          <a:p>
            <a:endParaRPr lang="en-US"/>
          </a:p>
          <a:p>
            <a:r>
              <a:rPr lang="en-US"/>
              <a:t>Now, as scientists, we have converged to a general roadmap for how to do research in the natural sciences called the scientific process. So practically, our goal in scientific discovery is to either automate or assist parts of these sub tasks. </a:t>
            </a:r>
          </a:p>
          <a:p>
            <a:endParaRPr lang="en-US"/>
          </a:p>
          <a:p>
            <a:endParaRPr lang="en-US"/>
          </a:p>
          <a:p>
            <a:r>
              <a:rPr lang="en-US"/>
              <a:t>Let's maybe work through a simple example of this</a:t>
            </a:r>
          </a:p>
        </p:txBody>
      </p:sp>
      <p:sp>
        <p:nvSpPr>
          <p:cNvPr id="4" name="Slide Number Placeholder 3"/>
          <p:cNvSpPr>
            <a:spLocks noGrp="1"/>
          </p:cNvSpPr>
          <p:nvPr>
            <p:ph type="sldNum" sz="quarter" idx="5"/>
          </p:nvPr>
        </p:nvSpPr>
        <p:spPr/>
        <p:txBody>
          <a:bodyPr/>
          <a:lstStyle/>
          <a:p>
            <a:fld id="{C974F742-B5A9-F247-9DB4-EFBFEE425787}" type="slidenum">
              <a:rPr lang="en-US" smtClean="0"/>
              <a:t>1</a:t>
            </a:fld>
            <a:endParaRPr lang="en-US"/>
          </a:p>
        </p:txBody>
      </p:sp>
    </p:spTree>
    <p:extLst>
      <p:ext uri="{BB962C8B-B14F-4D97-AF65-F5344CB8AC3E}">
        <p14:creationId xmlns:p14="http://schemas.microsoft.com/office/powerpoint/2010/main" val="3341155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this is pretty successful</a:t>
            </a:r>
          </a:p>
          <a:p>
            <a:endParaRPr lang="en-US"/>
          </a:p>
          <a:p>
            <a:r>
              <a:rPr lang="en-US"/>
              <a:t>it's actually been used in real research for predicting black hole scaling laws, particle physics, geophysics you name it.</a:t>
            </a:r>
          </a:p>
        </p:txBody>
      </p:sp>
      <p:sp>
        <p:nvSpPr>
          <p:cNvPr id="4" name="Slide Number Placeholder 3"/>
          <p:cNvSpPr>
            <a:spLocks noGrp="1"/>
          </p:cNvSpPr>
          <p:nvPr>
            <p:ph type="sldNum" sz="quarter" idx="5"/>
          </p:nvPr>
        </p:nvSpPr>
        <p:spPr/>
        <p:txBody>
          <a:bodyPr/>
          <a:lstStyle/>
          <a:p>
            <a:fld id="{C974F742-B5A9-F247-9DB4-EFBFEE425787}" type="slidenum">
              <a:rPr lang="en-US" smtClean="0"/>
              <a:t>10</a:t>
            </a:fld>
            <a:endParaRPr lang="en-US"/>
          </a:p>
        </p:txBody>
      </p:sp>
    </p:spTree>
    <p:extLst>
      <p:ext uri="{BB962C8B-B14F-4D97-AF65-F5344CB8AC3E}">
        <p14:creationId xmlns:p14="http://schemas.microsoft.com/office/powerpoint/2010/main" val="925015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there are also a couple of problems with this strategy</a:t>
            </a:r>
          </a:p>
          <a:p>
            <a:endParaRPr lang="en-US"/>
          </a:p>
          <a:p>
            <a:r>
              <a:rPr lang="en-US"/>
              <a:t>I like to call evolutionary search a local search strategy because it only explores nodes that are syntactically closest to the initial node</a:t>
            </a:r>
          </a:p>
          <a:p>
            <a:endParaRPr lang="en-US"/>
          </a:p>
          <a:p>
            <a:endParaRPr lang="en-US"/>
          </a:p>
          <a:p>
            <a:r>
              <a:rPr lang="en-US"/>
              <a:t>and if you do this across multiple populations you end up with these islands basically</a:t>
            </a:r>
          </a:p>
          <a:p>
            <a:endParaRPr lang="en-US"/>
          </a:p>
          <a:p>
            <a:r>
              <a:rPr lang="en-US"/>
              <a:t>now </a:t>
            </a:r>
            <a:r>
              <a:rPr lang="en-US" err="1"/>
              <a:t>PySR</a:t>
            </a:r>
            <a:r>
              <a:rPr lang="en-US"/>
              <a:t> has heuristics to migrate programs across these islands but the core issue is you're using syntactic similarity to guide your search</a:t>
            </a:r>
          </a:p>
        </p:txBody>
      </p:sp>
      <p:sp>
        <p:nvSpPr>
          <p:cNvPr id="4" name="Slide Number Placeholder 3"/>
          <p:cNvSpPr>
            <a:spLocks noGrp="1"/>
          </p:cNvSpPr>
          <p:nvPr>
            <p:ph type="sldNum" sz="quarter" idx="5"/>
          </p:nvPr>
        </p:nvSpPr>
        <p:spPr/>
        <p:txBody>
          <a:bodyPr/>
          <a:lstStyle/>
          <a:p>
            <a:fld id="{C974F742-B5A9-F247-9DB4-EFBFEE425787}" type="slidenum">
              <a:rPr lang="en-US" smtClean="0"/>
              <a:t>11</a:t>
            </a:fld>
            <a:endParaRPr lang="en-US"/>
          </a:p>
        </p:txBody>
      </p:sp>
    </p:spTree>
    <p:extLst>
      <p:ext uri="{BB962C8B-B14F-4D97-AF65-F5344CB8AC3E}">
        <p14:creationId xmlns:p14="http://schemas.microsoft.com/office/powerpoint/2010/main" val="350999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forms the motivation for our work.</a:t>
            </a:r>
          </a:p>
          <a:p>
            <a:endParaRPr lang="en-US"/>
          </a:p>
          <a:p>
            <a:r>
              <a:rPr lang="en-US"/>
              <a:t>Can we try to increase the exploration space of a program synthesis algorithm</a:t>
            </a:r>
          </a:p>
          <a:p>
            <a:endParaRPr lang="en-US"/>
          </a:p>
          <a:p>
            <a:r>
              <a:rPr lang="en-US"/>
              <a:t>And I want to emphasize that this syntactic enumeration strategy plagues a TON of </a:t>
            </a:r>
            <a:r>
              <a:rPr lang="en-US" err="1"/>
              <a:t>classifcal</a:t>
            </a:r>
            <a:r>
              <a:rPr lang="en-US"/>
              <a:t> program synthesis strategies.</a:t>
            </a:r>
          </a:p>
          <a:p>
            <a:endParaRPr lang="en-US"/>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12</a:t>
            </a:fld>
            <a:endParaRPr lang="en-US"/>
          </a:p>
        </p:txBody>
      </p:sp>
    </p:spTree>
    <p:extLst>
      <p:ext uri="{BB962C8B-B14F-4D97-AF65-F5344CB8AC3E}">
        <p14:creationId xmlns:p14="http://schemas.microsoft.com/office/powerpoint/2010/main" val="3556492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this work is called </a:t>
            </a:r>
            <a:r>
              <a:rPr lang="en-US" err="1"/>
              <a:t>LaSR</a:t>
            </a:r>
            <a:endParaRPr lang="en-US"/>
          </a:p>
          <a:p>
            <a:endParaRPr lang="en-US"/>
          </a:p>
          <a:p>
            <a:r>
              <a:rPr lang="en-US"/>
              <a:t>and the main goal here is to keep track of a concept library. </a:t>
            </a:r>
          </a:p>
        </p:txBody>
      </p:sp>
      <p:sp>
        <p:nvSpPr>
          <p:cNvPr id="4" name="Slide Number Placeholder 3"/>
          <p:cNvSpPr>
            <a:spLocks noGrp="1"/>
          </p:cNvSpPr>
          <p:nvPr>
            <p:ph type="sldNum" sz="quarter" idx="5"/>
          </p:nvPr>
        </p:nvSpPr>
        <p:spPr/>
        <p:txBody>
          <a:bodyPr/>
          <a:lstStyle/>
          <a:p>
            <a:fld id="{C974F742-B5A9-F247-9DB4-EFBFEE425787}" type="slidenum">
              <a:rPr lang="en-US" smtClean="0"/>
              <a:t>13</a:t>
            </a:fld>
            <a:endParaRPr lang="en-US"/>
          </a:p>
        </p:txBody>
      </p:sp>
    </p:spTree>
    <p:extLst>
      <p:ext uri="{BB962C8B-B14F-4D97-AF65-F5344CB8AC3E}">
        <p14:creationId xmlns:p14="http://schemas.microsoft.com/office/powerpoint/2010/main" val="2754938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a good place to begin is to start by defining what exactly is a concept. and for this I want to play a small game.</a:t>
            </a:r>
          </a:p>
          <a:p>
            <a:endParaRPr lang="en-US"/>
          </a:p>
          <a:p>
            <a:r>
              <a:rPr lang="en-US"/>
              <a:t>with your finger trace the general pattern of these equations. to make this simpler just draw the general pattern with your finger</a:t>
            </a:r>
          </a:p>
          <a:p>
            <a:endParaRPr lang="en-US"/>
          </a:p>
          <a:p>
            <a:endParaRPr lang="en-US"/>
          </a:p>
          <a:p>
            <a:r>
              <a:rPr lang="en-US"/>
              <a:t>and this trend punctuates many different disciplines in the natural sciences</a:t>
            </a:r>
          </a:p>
          <a:p>
            <a:endParaRPr lang="en-US"/>
          </a:p>
          <a:p>
            <a:endParaRPr lang="en-US"/>
          </a:p>
          <a:p>
            <a:r>
              <a:rPr lang="en-US"/>
              <a:t>and in general this is called a power law trend.</a:t>
            </a:r>
          </a:p>
          <a:p>
            <a:endParaRPr lang="en-US"/>
          </a:p>
          <a:p>
            <a:r>
              <a:rPr lang="en-US"/>
              <a:t>This is what I mean by a concept. A concept is a natural language sentence with that most importantly summarizes various mathematical equations. </a:t>
            </a:r>
          </a:p>
          <a:p>
            <a:endParaRPr lang="en-US"/>
          </a:p>
          <a:p>
            <a:r>
              <a:rPr lang="en-US"/>
              <a:t>And this is going to form the cornerstone and most important desiderata that we expect from a concept.</a:t>
            </a:r>
          </a:p>
        </p:txBody>
      </p:sp>
      <p:sp>
        <p:nvSpPr>
          <p:cNvPr id="4" name="Slide Number Placeholder 3"/>
          <p:cNvSpPr>
            <a:spLocks noGrp="1"/>
          </p:cNvSpPr>
          <p:nvPr>
            <p:ph type="sldNum" sz="quarter" idx="5"/>
          </p:nvPr>
        </p:nvSpPr>
        <p:spPr/>
        <p:txBody>
          <a:bodyPr/>
          <a:lstStyle/>
          <a:p>
            <a:fld id="{C974F742-B5A9-F247-9DB4-EFBFEE425787}" type="slidenum">
              <a:rPr lang="en-US" smtClean="0"/>
              <a:t>14</a:t>
            </a:fld>
            <a:endParaRPr lang="en-US"/>
          </a:p>
        </p:txBody>
      </p:sp>
    </p:spTree>
    <p:extLst>
      <p:ext uri="{BB962C8B-B14F-4D97-AF65-F5344CB8AC3E}">
        <p14:creationId xmlns:p14="http://schemas.microsoft.com/office/powerpoint/2010/main" val="678332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other desiderata of a concept is that it encodes some symbolic property of the target unknown equation.</a:t>
            </a:r>
          </a:p>
          <a:p>
            <a:endParaRPr lang="en-US" dirty="0"/>
          </a:p>
          <a:p>
            <a:r>
              <a:rPr lang="en-US" dirty="0"/>
              <a:t>For example, scientists that study gravity waves care a lot about finding the strain of a binary system as a function of the dipole moment and the distance between the poles. </a:t>
            </a:r>
          </a:p>
          <a:p>
            <a:endParaRPr lang="en-US" dirty="0"/>
          </a:p>
          <a:p>
            <a:r>
              <a:rPr lang="en-US" dirty="0"/>
              <a:t>This is a very complex equation and it will take a lot of compute to find this </a:t>
            </a:r>
          </a:p>
          <a:p>
            <a:endParaRPr lang="en-US" dirty="0"/>
          </a:p>
          <a:p>
            <a:endParaRPr lang="en-US" dirty="0"/>
          </a:p>
          <a:p>
            <a:endParaRPr lang="en-US" dirty="0"/>
          </a:p>
          <a:p>
            <a:r>
              <a:rPr lang="en-US" dirty="0"/>
              <a:t>but a scientist usually has a preconception of how certain variables will interact with each other. These preconceptions are going to also be concepts</a:t>
            </a:r>
          </a:p>
          <a:p>
            <a:endParaRPr lang="en-US" dirty="0"/>
          </a:p>
          <a:p>
            <a:endParaRPr lang="en-US" dirty="0"/>
          </a:p>
          <a:p>
            <a:endParaRPr lang="en-US" dirty="0"/>
          </a:p>
          <a:p>
            <a:endParaRPr lang="en-US" dirty="0"/>
          </a:p>
          <a:p>
            <a:r>
              <a:rPr lang="en-US" dirty="0"/>
              <a:t>and what we desire to do is to use these concepts to guide the search for this equation</a:t>
            </a:r>
          </a:p>
          <a:p>
            <a:endParaRPr lang="en-US" dirty="0"/>
          </a:p>
        </p:txBody>
      </p:sp>
      <p:sp>
        <p:nvSpPr>
          <p:cNvPr id="4" name="Slide Number Placeholder 3"/>
          <p:cNvSpPr>
            <a:spLocks noGrp="1"/>
          </p:cNvSpPr>
          <p:nvPr>
            <p:ph type="sldNum" sz="quarter" idx="5"/>
          </p:nvPr>
        </p:nvSpPr>
        <p:spPr/>
        <p:txBody>
          <a:bodyPr/>
          <a:lstStyle/>
          <a:p>
            <a:fld id="{C974F742-B5A9-F247-9DB4-EFBFEE425787}" type="slidenum">
              <a:rPr lang="en-US" smtClean="0"/>
              <a:t>15</a:t>
            </a:fld>
            <a:endParaRPr lang="en-US"/>
          </a:p>
        </p:txBody>
      </p:sp>
    </p:spTree>
    <p:extLst>
      <p:ext uri="{BB962C8B-B14F-4D97-AF65-F5344CB8AC3E}">
        <p14:creationId xmlns:p14="http://schemas.microsoft.com/office/powerpoint/2010/main" val="621482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Anyway putting it all together.</a:t>
            </a:r>
          </a:p>
          <a:p>
            <a:endParaRPr lang="en-US"/>
          </a:p>
          <a:p>
            <a:r>
              <a:rPr lang="en-US"/>
              <a:t>Our algorithm will have three distinct phases</a:t>
            </a:r>
          </a:p>
        </p:txBody>
      </p:sp>
      <p:sp>
        <p:nvSpPr>
          <p:cNvPr id="4" name="Slide Number Placeholder 3"/>
          <p:cNvSpPr>
            <a:spLocks noGrp="1"/>
          </p:cNvSpPr>
          <p:nvPr>
            <p:ph type="sldNum" sz="quarter" idx="5"/>
          </p:nvPr>
        </p:nvSpPr>
        <p:spPr/>
        <p:txBody>
          <a:bodyPr/>
          <a:lstStyle/>
          <a:p>
            <a:fld id="{C974F742-B5A9-F247-9DB4-EFBFEE425787}" type="slidenum">
              <a:rPr lang="en-US" smtClean="0"/>
              <a:t>16</a:t>
            </a:fld>
            <a:endParaRPr lang="en-US"/>
          </a:p>
        </p:txBody>
      </p:sp>
    </p:spTree>
    <p:extLst>
      <p:ext uri="{BB962C8B-B14F-4D97-AF65-F5344CB8AC3E}">
        <p14:creationId xmlns:p14="http://schemas.microsoft.com/office/powerpoint/2010/main" val="4048989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First we're going to find the best possible programs. We’ve already talked about this part. </a:t>
            </a:r>
          </a:p>
          <a:p>
            <a:endParaRPr lang="en-US"/>
          </a:p>
          <a:p>
            <a:r>
              <a:rPr lang="en-US"/>
              <a:t>The essential idea here is that symbolic evolution is finding syntactically similar programs</a:t>
            </a:r>
          </a:p>
          <a:p>
            <a:r>
              <a:rPr lang="en-US"/>
              <a:t>while LLM evolution is doping the populations with semantically similar programs.</a:t>
            </a:r>
          </a:p>
        </p:txBody>
      </p:sp>
      <p:sp>
        <p:nvSpPr>
          <p:cNvPr id="4" name="Slide Number Placeholder 3"/>
          <p:cNvSpPr>
            <a:spLocks noGrp="1"/>
          </p:cNvSpPr>
          <p:nvPr>
            <p:ph type="sldNum" sz="quarter" idx="5"/>
          </p:nvPr>
        </p:nvSpPr>
        <p:spPr/>
        <p:txBody>
          <a:bodyPr/>
          <a:lstStyle/>
          <a:p>
            <a:fld id="{C974F742-B5A9-F247-9DB4-EFBFEE425787}" type="slidenum">
              <a:rPr lang="en-US" smtClean="0"/>
              <a:t>17</a:t>
            </a:fld>
            <a:endParaRPr lang="en-US"/>
          </a:p>
        </p:txBody>
      </p:sp>
    </p:spTree>
    <p:extLst>
      <p:ext uri="{BB962C8B-B14F-4D97-AF65-F5344CB8AC3E}">
        <p14:creationId xmlns:p14="http://schemas.microsoft.com/office/powerpoint/2010/main" val="4168809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we go about doing that.</a:t>
            </a:r>
          </a:p>
          <a:p>
            <a:endParaRPr lang="en-US"/>
          </a:p>
          <a:p>
            <a:r>
              <a:rPr lang="en-US"/>
              <a:t>Super simple.</a:t>
            </a:r>
          </a:p>
          <a:p>
            <a:endParaRPr lang="en-US"/>
          </a:p>
          <a:p>
            <a:r>
              <a:rPr lang="en-US"/>
              <a:t>What I'm showing here is the order of operations for </a:t>
            </a:r>
            <a:r>
              <a:rPr lang="en-US" err="1"/>
              <a:t>PySR</a:t>
            </a:r>
            <a:r>
              <a:rPr lang="en-US"/>
              <a:t> and everything in gray is the </a:t>
            </a:r>
            <a:r>
              <a:rPr lang="en-US" err="1"/>
              <a:t>PySR</a:t>
            </a:r>
            <a:r>
              <a:rPr lang="en-US"/>
              <a:t> programs.</a:t>
            </a:r>
          </a:p>
          <a:p>
            <a:endParaRPr lang="en-US"/>
          </a:p>
          <a:p>
            <a:endParaRPr lang="en-US"/>
          </a:p>
          <a:p>
            <a:r>
              <a:rPr lang="en-US"/>
              <a:t>(GO THROUGH A LOOP)</a:t>
            </a:r>
          </a:p>
          <a:p>
            <a:endParaRPr lang="en-US"/>
          </a:p>
          <a:p>
            <a:endParaRPr lang="en-US"/>
          </a:p>
          <a:p>
            <a:r>
              <a:rPr lang="en-US"/>
              <a:t>What we're going to do is 1% of the time when </a:t>
            </a:r>
            <a:r>
              <a:rPr lang="en-US" err="1"/>
              <a:t>PySR</a:t>
            </a:r>
            <a:r>
              <a:rPr lang="en-US"/>
              <a:t> calls mutation or crossover, we're going to fire a query to an LLM instead.  </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18</a:t>
            </a:fld>
            <a:endParaRPr lang="en-US"/>
          </a:p>
        </p:txBody>
      </p:sp>
    </p:spTree>
    <p:extLst>
      <p:ext uri="{BB962C8B-B14F-4D97-AF65-F5344CB8AC3E}">
        <p14:creationId xmlns:p14="http://schemas.microsoft.com/office/powerpoint/2010/main" val="1081610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we go about doing that.</a:t>
            </a:r>
          </a:p>
          <a:p>
            <a:endParaRPr lang="en-US"/>
          </a:p>
          <a:p>
            <a:r>
              <a:rPr lang="en-US"/>
              <a:t>Super simple.</a:t>
            </a:r>
          </a:p>
          <a:p>
            <a:endParaRPr lang="en-US"/>
          </a:p>
          <a:p>
            <a:r>
              <a:rPr lang="en-US"/>
              <a:t>What I'm showing here is the order of operations for </a:t>
            </a:r>
            <a:r>
              <a:rPr lang="en-US" err="1"/>
              <a:t>PySR</a:t>
            </a:r>
            <a:r>
              <a:rPr lang="en-US"/>
              <a:t> and everything in gray is the </a:t>
            </a:r>
            <a:r>
              <a:rPr lang="en-US" err="1"/>
              <a:t>PySR</a:t>
            </a:r>
            <a:r>
              <a:rPr lang="en-US"/>
              <a:t> programs.</a:t>
            </a:r>
          </a:p>
          <a:p>
            <a:endParaRPr lang="en-US"/>
          </a:p>
          <a:p>
            <a:endParaRPr lang="en-US"/>
          </a:p>
          <a:p>
            <a:r>
              <a:rPr lang="en-US"/>
              <a:t>(GO THROUGH A LOOP)</a:t>
            </a:r>
          </a:p>
          <a:p>
            <a:endParaRPr lang="en-US"/>
          </a:p>
          <a:p>
            <a:endParaRPr lang="en-US"/>
          </a:p>
          <a:p>
            <a:r>
              <a:rPr lang="en-US"/>
              <a:t>What we're going to do is 1% of the time when </a:t>
            </a:r>
            <a:r>
              <a:rPr lang="en-US" err="1"/>
              <a:t>PySR</a:t>
            </a:r>
            <a:r>
              <a:rPr lang="en-US"/>
              <a:t> calls mutation or crossover, we're going to fire a query to an LLM instead.  </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19</a:t>
            </a:fld>
            <a:endParaRPr lang="en-US"/>
          </a:p>
        </p:txBody>
      </p:sp>
    </p:spTree>
    <p:extLst>
      <p:ext uri="{BB962C8B-B14F-4D97-AF65-F5344CB8AC3E}">
        <p14:creationId xmlns:p14="http://schemas.microsoft.com/office/powerpoint/2010/main" val="4178085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 long time ago our mathematical models were based on the sun and the planets revolving in circles around the earth.</a:t>
            </a:r>
          </a:p>
          <a:p>
            <a:endParaRPr lang="en-US"/>
          </a:p>
          <a:p>
            <a:r>
              <a:rPr lang="en-US"/>
              <a:t>However, astronomers noted that at times, the planets would disobey their celestial model and </a:t>
            </a:r>
            <a:r>
              <a:rPr lang="en-US" err="1"/>
              <a:t>apparantly</a:t>
            </a:r>
            <a:r>
              <a:rPr lang="en-US"/>
              <a:t> move backwards</a:t>
            </a:r>
          </a:p>
          <a:p>
            <a:endParaRPr lang="en-US"/>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a:t>
            </a:fld>
            <a:endParaRPr lang="en-US"/>
          </a:p>
        </p:txBody>
      </p:sp>
    </p:spTree>
    <p:extLst>
      <p:ext uri="{BB962C8B-B14F-4D97-AF65-F5344CB8AC3E}">
        <p14:creationId xmlns:p14="http://schemas.microsoft.com/office/powerpoint/2010/main" val="2072495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LLM queries are going to be different from the symbolic queries because we’re going to try to query programs that are semantically similar to concepts in the concept library</a:t>
            </a:r>
          </a:p>
        </p:txBody>
      </p:sp>
      <p:sp>
        <p:nvSpPr>
          <p:cNvPr id="4" name="Slide Number Placeholder 3"/>
          <p:cNvSpPr>
            <a:spLocks noGrp="1"/>
          </p:cNvSpPr>
          <p:nvPr>
            <p:ph type="sldNum" sz="quarter" idx="5"/>
          </p:nvPr>
        </p:nvSpPr>
        <p:spPr/>
        <p:txBody>
          <a:bodyPr/>
          <a:lstStyle/>
          <a:p>
            <a:fld id="{C974F742-B5A9-F247-9DB4-EFBFEE425787}" type="slidenum">
              <a:rPr lang="en-US" smtClean="0"/>
              <a:t>20</a:t>
            </a:fld>
            <a:endParaRPr lang="en-US"/>
          </a:p>
        </p:txBody>
      </p:sp>
    </p:spTree>
    <p:extLst>
      <p:ext uri="{BB962C8B-B14F-4D97-AF65-F5344CB8AC3E}">
        <p14:creationId xmlns:p14="http://schemas.microsoft.com/office/powerpoint/2010/main" val="4114499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we're going to look at the best performing programs and summarize them into concepts.</a:t>
            </a:r>
          </a:p>
          <a:p>
            <a:endParaRPr lang="en-US"/>
          </a:p>
          <a:p>
            <a:r>
              <a:rPr lang="en-US"/>
              <a:t>LLMs are great at summarizing small functions and there is a ton of techniques in how to do this right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21</a:t>
            </a:fld>
            <a:endParaRPr lang="en-US"/>
          </a:p>
        </p:txBody>
      </p:sp>
    </p:spTree>
    <p:extLst>
      <p:ext uri="{BB962C8B-B14F-4D97-AF65-F5344CB8AC3E}">
        <p14:creationId xmlns:p14="http://schemas.microsoft.com/office/powerpoint/2010/main" val="3889841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we can evolve our concepts too. For example you might have some concepts that are natural progression of other known concepts and the idea here is to discover those features.</a:t>
            </a:r>
          </a:p>
          <a:p>
            <a:endParaRPr lang="en-US"/>
          </a:p>
          <a:p>
            <a:r>
              <a:rPr lang="en-US"/>
              <a:t>And then the loop repeats itself. </a:t>
            </a:r>
          </a:p>
          <a:p>
            <a:endParaRPr lang="en-US"/>
          </a:p>
          <a:p>
            <a:r>
              <a:rPr lang="en-US"/>
              <a:t>Each iteration is self amplifying. So the concepts you sample help explore more interesting programs, and the programs help find even more interesting concepts which evolve to find even more interesting concepts. And so on.</a:t>
            </a:r>
          </a:p>
        </p:txBody>
      </p:sp>
      <p:sp>
        <p:nvSpPr>
          <p:cNvPr id="4" name="Slide Number Placeholder 3"/>
          <p:cNvSpPr>
            <a:spLocks noGrp="1"/>
          </p:cNvSpPr>
          <p:nvPr>
            <p:ph type="sldNum" sz="quarter" idx="5"/>
          </p:nvPr>
        </p:nvSpPr>
        <p:spPr/>
        <p:txBody>
          <a:bodyPr/>
          <a:lstStyle/>
          <a:p>
            <a:fld id="{C974F742-B5A9-F247-9DB4-EFBFEE425787}" type="slidenum">
              <a:rPr lang="en-US" smtClean="0"/>
              <a:t>22</a:t>
            </a:fld>
            <a:endParaRPr lang="en-US"/>
          </a:p>
        </p:txBody>
      </p:sp>
    </p:spTree>
    <p:extLst>
      <p:ext uri="{BB962C8B-B14F-4D97-AF65-F5344CB8AC3E}">
        <p14:creationId xmlns:p14="http://schemas.microsoft.com/office/powerpoint/2010/main" val="356781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23</a:t>
            </a:fld>
            <a:endParaRPr lang="en-US"/>
          </a:p>
        </p:txBody>
      </p:sp>
    </p:spTree>
    <p:extLst>
      <p:ext uri="{BB962C8B-B14F-4D97-AF65-F5344CB8AC3E}">
        <p14:creationId xmlns:p14="http://schemas.microsoft.com/office/powerpoint/2010/main" val="2331733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24</a:t>
            </a:fld>
            <a:endParaRPr lang="en-US"/>
          </a:p>
        </p:txBody>
      </p:sp>
    </p:spTree>
    <p:extLst>
      <p:ext uri="{BB962C8B-B14F-4D97-AF65-F5344CB8AC3E}">
        <p14:creationId xmlns:p14="http://schemas.microsoft.com/office/powerpoint/2010/main" val="2392868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25</a:t>
            </a:fld>
            <a:endParaRPr lang="en-US"/>
          </a:p>
        </p:txBody>
      </p:sp>
    </p:spTree>
    <p:extLst>
      <p:ext uri="{BB962C8B-B14F-4D97-AF65-F5344CB8AC3E}">
        <p14:creationId xmlns:p14="http://schemas.microsoft.com/office/powerpoint/2010/main" val="3645490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the search space looks like. Remember we started off with these islands in </a:t>
            </a:r>
            <a:r>
              <a:rPr lang="en-US" err="1"/>
              <a:t>PySR</a:t>
            </a:r>
            <a:r>
              <a:rPr lang="en-US"/>
              <a:t>.</a:t>
            </a:r>
          </a:p>
          <a:p>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26</a:t>
            </a:fld>
            <a:endParaRPr lang="en-US"/>
          </a:p>
        </p:txBody>
      </p:sp>
    </p:spTree>
    <p:extLst>
      <p:ext uri="{BB962C8B-B14F-4D97-AF65-F5344CB8AC3E}">
        <p14:creationId xmlns:p14="http://schemas.microsoft.com/office/powerpoint/2010/main" val="2076225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theory was suggested to explain this </a:t>
            </a:r>
            <a:r>
              <a:rPr lang="en-US" err="1"/>
              <a:t>phenomemon</a:t>
            </a:r>
            <a:r>
              <a:rPr lang="en-US"/>
              <a:t>.</a:t>
            </a:r>
          </a:p>
          <a:p>
            <a:endParaRPr lang="en-US"/>
          </a:p>
          <a:p>
            <a:r>
              <a:rPr lang="en-US"/>
              <a:t>if the earth and the planets revolve around the sun. this motion becomes pretty obvious.</a:t>
            </a:r>
          </a:p>
          <a:p>
            <a:endParaRPr lang="en-US"/>
          </a:p>
          <a:p>
            <a:r>
              <a:rPr lang="en-US"/>
              <a:t>but you needed data to prove this hypothesis</a:t>
            </a:r>
          </a:p>
        </p:txBody>
      </p:sp>
      <p:sp>
        <p:nvSpPr>
          <p:cNvPr id="4" name="Slide Number Placeholder 3"/>
          <p:cNvSpPr>
            <a:spLocks noGrp="1"/>
          </p:cNvSpPr>
          <p:nvPr>
            <p:ph type="sldNum" sz="quarter" idx="5"/>
          </p:nvPr>
        </p:nvSpPr>
        <p:spPr/>
        <p:txBody>
          <a:bodyPr/>
          <a:lstStyle/>
          <a:p>
            <a:fld id="{C974F742-B5A9-F247-9DB4-EFBFEE425787}" type="slidenum">
              <a:rPr lang="en-US" smtClean="0"/>
              <a:t>3</a:t>
            </a:fld>
            <a:endParaRPr lang="en-US"/>
          </a:p>
        </p:txBody>
      </p:sp>
    </p:spTree>
    <p:extLst>
      <p:ext uri="{BB962C8B-B14F-4D97-AF65-F5344CB8AC3E}">
        <p14:creationId xmlns:p14="http://schemas.microsoft.com/office/powerpoint/2010/main" val="4284265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about a 100 miles from here, scientists took the first precise measurements of the celestial bodies.</a:t>
            </a:r>
          </a:p>
        </p:txBody>
      </p:sp>
      <p:sp>
        <p:nvSpPr>
          <p:cNvPr id="4" name="Slide Number Placeholder 3"/>
          <p:cNvSpPr>
            <a:spLocks noGrp="1"/>
          </p:cNvSpPr>
          <p:nvPr>
            <p:ph type="sldNum" sz="quarter" idx="5"/>
          </p:nvPr>
        </p:nvSpPr>
        <p:spPr/>
        <p:txBody>
          <a:bodyPr/>
          <a:lstStyle/>
          <a:p>
            <a:fld id="{C974F742-B5A9-F247-9DB4-EFBFEE425787}" type="slidenum">
              <a:rPr lang="en-US" smtClean="0"/>
              <a:t>4</a:t>
            </a:fld>
            <a:endParaRPr lang="en-US"/>
          </a:p>
        </p:txBody>
      </p:sp>
    </p:spTree>
    <p:extLst>
      <p:ext uri="{BB962C8B-B14F-4D97-AF65-F5344CB8AC3E}">
        <p14:creationId xmlns:p14="http://schemas.microsoft.com/office/powerpoint/2010/main" val="4122465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Kepler fit a lot of different geometric shapes to this data and found that the best fit equations had the planets moving in elliptical orbits.</a:t>
            </a:r>
          </a:p>
        </p:txBody>
      </p:sp>
      <p:sp>
        <p:nvSpPr>
          <p:cNvPr id="4" name="Slide Number Placeholder 3"/>
          <p:cNvSpPr>
            <a:spLocks noGrp="1"/>
          </p:cNvSpPr>
          <p:nvPr>
            <p:ph type="sldNum" sz="quarter" idx="5"/>
          </p:nvPr>
        </p:nvSpPr>
        <p:spPr/>
        <p:txBody>
          <a:bodyPr/>
          <a:lstStyle/>
          <a:p>
            <a:fld id="{C974F742-B5A9-F247-9DB4-EFBFEE425787}" type="slidenum">
              <a:rPr lang="en-US" smtClean="0"/>
              <a:t>5</a:t>
            </a:fld>
            <a:endParaRPr lang="en-US"/>
          </a:p>
        </p:txBody>
      </p:sp>
    </p:spTree>
    <p:extLst>
      <p:ext uri="{BB962C8B-B14F-4D97-AF65-F5344CB8AC3E}">
        <p14:creationId xmlns:p14="http://schemas.microsoft.com/office/powerpoint/2010/main" val="594257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then Newton used these empirical observations to motivate the basic laws of classical  physics.</a:t>
            </a:r>
          </a:p>
          <a:p>
            <a:endParaRPr lang="en-US"/>
          </a:p>
          <a:p>
            <a:r>
              <a:rPr lang="en-US"/>
              <a:t>And this cycle would repeat itself 300 years later when we had better ways of measuring mercury's orbit and realized time dilation was a thing.</a:t>
            </a:r>
          </a:p>
        </p:txBody>
      </p:sp>
      <p:sp>
        <p:nvSpPr>
          <p:cNvPr id="4" name="Slide Number Placeholder 3"/>
          <p:cNvSpPr>
            <a:spLocks noGrp="1"/>
          </p:cNvSpPr>
          <p:nvPr>
            <p:ph type="sldNum" sz="quarter" idx="5"/>
          </p:nvPr>
        </p:nvSpPr>
        <p:spPr/>
        <p:txBody>
          <a:bodyPr/>
          <a:lstStyle/>
          <a:p>
            <a:fld id="{C974F742-B5A9-F247-9DB4-EFBFEE425787}" type="slidenum">
              <a:rPr lang="en-US" smtClean="0"/>
              <a:t>6</a:t>
            </a:fld>
            <a:endParaRPr lang="en-US"/>
          </a:p>
        </p:txBody>
      </p:sp>
    </p:spTree>
    <p:extLst>
      <p:ext uri="{BB962C8B-B14F-4D97-AF65-F5344CB8AC3E}">
        <p14:creationId xmlns:p14="http://schemas.microsoft.com/office/powerpoint/2010/main" val="4126493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only going to focus on a single task in this loop.</a:t>
            </a:r>
          </a:p>
          <a:p>
            <a:endParaRPr lang="en-US"/>
          </a:p>
          <a:p>
            <a:r>
              <a:rPr lang="en-US"/>
              <a:t>This task is called symbolic regression and the goal here is to find mathematical equations that fit a dataset.</a:t>
            </a:r>
          </a:p>
          <a:p>
            <a:endParaRPr lang="en-US"/>
          </a:p>
          <a:p>
            <a:r>
              <a:rPr lang="en-US"/>
              <a:t>A couple of things about symbolic regression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The setting here is that we know nothing of the underlying system so there is a lot of trial and error involved.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And these equations we find are just trends. they capture superficial relationships and its only after you interpret these correlations that they become 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but it's still a very time consuming and important part of this pipeline.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our goal is to try to use program synthesis to automate this part</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C974F742-B5A9-F247-9DB4-EFBFEE425787}" type="slidenum">
              <a:rPr lang="en-US" smtClean="0"/>
              <a:t>7</a:t>
            </a:fld>
            <a:endParaRPr lang="en-US"/>
          </a:p>
        </p:txBody>
      </p:sp>
    </p:spTree>
    <p:extLst>
      <p:ext uri="{BB962C8B-B14F-4D97-AF65-F5344CB8AC3E}">
        <p14:creationId xmlns:p14="http://schemas.microsoft.com/office/powerpoint/2010/main" val="977444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is essentially the program synthesis problem where the DSL is the space of mathematical functions.</a:t>
            </a:r>
          </a:p>
          <a:p>
            <a:endParaRPr lang="en-US"/>
          </a:p>
          <a:p>
            <a:r>
              <a:rPr lang="en-US"/>
              <a:t>And the algorithms that work well here basically mimic the classical program synthesis techniques from 10 years ago. Why? Because the community has found that scale beats everything. </a:t>
            </a:r>
          </a:p>
          <a:p>
            <a:endParaRPr lang="en-US"/>
          </a:p>
          <a:p>
            <a:endParaRPr lang="en-US"/>
          </a:p>
          <a:p>
            <a:r>
              <a:rPr lang="en-US"/>
              <a:t>So, the algorithms I'm showing here is called </a:t>
            </a:r>
            <a:r>
              <a:rPr lang="en-US" err="1"/>
              <a:t>PySR</a:t>
            </a:r>
            <a:r>
              <a:rPr lang="en-US"/>
              <a:t>.</a:t>
            </a:r>
          </a:p>
          <a:p>
            <a:endParaRPr lang="en-US"/>
          </a:p>
          <a:p>
            <a:r>
              <a:rPr lang="en-US"/>
              <a:t>This is an evolutionary algorithm.</a:t>
            </a:r>
          </a:p>
          <a:p>
            <a:endParaRPr lang="en-US"/>
          </a:p>
          <a:p>
            <a:r>
              <a:rPr lang="en-US"/>
              <a:t>you start with a beginning candidate and randomly replace some parts of the expression</a:t>
            </a:r>
          </a:p>
          <a:p>
            <a:endParaRPr lang="en-US"/>
          </a:p>
          <a:p>
            <a:r>
              <a:rPr lang="en-US"/>
              <a:t>the expressions that perform well move into the next round</a:t>
            </a:r>
          </a:p>
          <a:p>
            <a:endParaRPr lang="en-US"/>
          </a:p>
          <a:p>
            <a:r>
              <a:rPr lang="en-US"/>
              <a:t>and the expressions that don't perform well die off.</a:t>
            </a:r>
          </a:p>
        </p:txBody>
      </p:sp>
      <p:sp>
        <p:nvSpPr>
          <p:cNvPr id="4" name="Slide Number Placeholder 3"/>
          <p:cNvSpPr>
            <a:spLocks noGrp="1"/>
          </p:cNvSpPr>
          <p:nvPr>
            <p:ph type="sldNum" sz="quarter" idx="5"/>
          </p:nvPr>
        </p:nvSpPr>
        <p:spPr/>
        <p:txBody>
          <a:bodyPr/>
          <a:lstStyle/>
          <a:p>
            <a:fld id="{C974F742-B5A9-F247-9DB4-EFBFEE425787}" type="slidenum">
              <a:rPr lang="en-US" smtClean="0"/>
              <a:t>8</a:t>
            </a:fld>
            <a:endParaRPr lang="en-US"/>
          </a:p>
        </p:txBody>
      </p:sp>
    </p:spTree>
    <p:extLst>
      <p:ext uri="{BB962C8B-B14F-4D97-AF65-F5344CB8AC3E}">
        <p14:creationId xmlns:p14="http://schemas.microsoft.com/office/powerpoint/2010/main" val="2223735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the name of the game here is still scale</a:t>
            </a:r>
          </a:p>
          <a:p>
            <a:endParaRPr lang="en-US"/>
          </a:p>
          <a:p>
            <a:r>
              <a:rPr lang="en-US"/>
              <a:t>you want to parallelize this across multiple CPUs and use a TON of resources until you hit your goal program</a:t>
            </a:r>
          </a:p>
        </p:txBody>
      </p:sp>
      <p:sp>
        <p:nvSpPr>
          <p:cNvPr id="4" name="Slide Number Placeholder 3"/>
          <p:cNvSpPr>
            <a:spLocks noGrp="1"/>
          </p:cNvSpPr>
          <p:nvPr>
            <p:ph type="sldNum" sz="quarter" idx="5"/>
          </p:nvPr>
        </p:nvSpPr>
        <p:spPr/>
        <p:txBody>
          <a:bodyPr/>
          <a:lstStyle/>
          <a:p>
            <a:fld id="{C974F742-B5A9-F247-9DB4-EFBFEE425787}" type="slidenum">
              <a:rPr lang="en-US" smtClean="0"/>
              <a:t>9</a:t>
            </a:fld>
            <a:endParaRPr lang="en-US"/>
          </a:p>
        </p:txBody>
      </p:sp>
    </p:spTree>
    <p:extLst>
      <p:ext uri="{BB962C8B-B14F-4D97-AF65-F5344CB8AC3E}">
        <p14:creationId xmlns:p14="http://schemas.microsoft.com/office/powerpoint/2010/main" val="1219118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1803-B2B5-564B-8055-6B305E145B62}"/>
              </a:ext>
            </a:extLst>
          </p:cNvPr>
          <p:cNvSpPr>
            <a:spLocks noGrp="1"/>
          </p:cNvSpPr>
          <p:nvPr>
            <p:ph type="ctrTitle"/>
          </p:nvPr>
        </p:nvSpPr>
        <p:spPr>
          <a:xfrm>
            <a:off x="1524000" y="1122363"/>
            <a:ext cx="9144000" cy="2387600"/>
          </a:xfrm>
        </p:spPr>
        <p:txBody>
          <a:bodyPr anchor="b"/>
          <a:lstStyle>
            <a:lvl1pPr algn="ctr">
              <a:defRPr sz="6000" b="1"/>
            </a:lvl1pPr>
          </a:lstStyle>
          <a:p>
            <a:r>
              <a:rPr lang="en-US" dirty="0"/>
              <a:t>Click to edit Master title style</a:t>
            </a:r>
          </a:p>
        </p:txBody>
      </p:sp>
      <p:sp>
        <p:nvSpPr>
          <p:cNvPr id="3" name="Subtitle 2">
            <a:extLst>
              <a:ext uri="{FF2B5EF4-FFF2-40B4-BE49-F238E27FC236}">
                <a16:creationId xmlns:a16="http://schemas.microsoft.com/office/drawing/2014/main" id="{A0B22F89-E31A-754D-8F32-5501943065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CA6D55-D14A-7544-AB5D-38413031EFF5}"/>
              </a:ext>
            </a:extLst>
          </p:cNvPr>
          <p:cNvSpPr>
            <a:spLocks noGrp="1"/>
          </p:cNvSpPr>
          <p:nvPr>
            <p:ph type="dt" sz="half" idx="10"/>
          </p:nvPr>
        </p:nvSpPr>
        <p:spPr/>
        <p:txBody>
          <a:bodyPr/>
          <a:lstStyle/>
          <a:p>
            <a:fld id="{4E252672-2001-DA4B-B56E-C50FD5F128CB}" type="datetimeFigureOut">
              <a:rPr lang="en-US" smtClean="0"/>
              <a:t>12/8/24</a:t>
            </a:fld>
            <a:endParaRPr lang="en-US"/>
          </a:p>
        </p:txBody>
      </p:sp>
      <p:sp>
        <p:nvSpPr>
          <p:cNvPr id="5" name="Footer Placeholder 4">
            <a:extLst>
              <a:ext uri="{FF2B5EF4-FFF2-40B4-BE49-F238E27FC236}">
                <a16:creationId xmlns:a16="http://schemas.microsoft.com/office/drawing/2014/main" id="{6853D32D-F3E4-8E4B-A9E6-31438079C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F85F2-D248-D04B-AC2C-AC97129FA1E3}"/>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721786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0FB52-723A-FF45-9232-F21134C374AC}"/>
              </a:ext>
            </a:extLst>
          </p:cNvPr>
          <p:cNvSpPr>
            <a:spLocks noGrp="1"/>
          </p:cNvSpPr>
          <p:nvPr>
            <p:ph type="title"/>
          </p:nvPr>
        </p:nvSpPr>
        <p:spPr/>
        <p:txBody>
          <a:bodyPr/>
          <a:lstStyle>
            <a:lvl1pPr>
              <a:defRPr b="1"/>
            </a:lvl1pPr>
          </a:lstStyle>
          <a:p>
            <a:r>
              <a:rPr lang="en-US" dirty="0"/>
              <a:t>Click to edit Master title style</a:t>
            </a:r>
          </a:p>
        </p:txBody>
      </p:sp>
      <p:sp>
        <p:nvSpPr>
          <p:cNvPr id="3" name="Vertical Text Placeholder 2">
            <a:extLst>
              <a:ext uri="{FF2B5EF4-FFF2-40B4-BE49-F238E27FC236}">
                <a16:creationId xmlns:a16="http://schemas.microsoft.com/office/drawing/2014/main" id="{1255DD61-5BA8-1A4E-AF29-09E7A2E045C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36BE47-D385-4245-917D-A21858CE559B}"/>
              </a:ext>
            </a:extLst>
          </p:cNvPr>
          <p:cNvSpPr>
            <a:spLocks noGrp="1"/>
          </p:cNvSpPr>
          <p:nvPr>
            <p:ph type="dt" sz="half" idx="10"/>
          </p:nvPr>
        </p:nvSpPr>
        <p:spPr/>
        <p:txBody>
          <a:bodyPr/>
          <a:lstStyle/>
          <a:p>
            <a:fld id="{4E252672-2001-DA4B-B56E-C50FD5F128CB}" type="datetimeFigureOut">
              <a:rPr lang="en-US" smtClean="0"/>
              <a:t>12/8/24</a:t>
            </a:fld>
            <a:endParaRPr lang="en-US"/>
          </a:p>
        </p:txBody>
      </p:sp>
      <p:sp>
        <p:nvSpPr>
          <p:cNvPr id="5" name="Footer Placeholder 4">
            <a:extLst>
              <a:ext uri="{FF2B5EF4-FFF2-40B4-BE49-F238E27FC236}">
                <a16:creationId xmlns:a16="http://schemas.microsoft.com/office/drawing/2014/main" id="{D4C06E48-BE50-5B41-9E3A-87FF14F4EB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717CB7-F23E-FB4D-975C-2C97B2D2F48D}"/>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086791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D29DF1-333F-B04D-82E7-5B9E6DA5D926}"/>
              </a:ext>
            </a:extLst>
          </p:cNvPr>
          <p:cNvSpPr>
            <a:spLocks noGrp="1"/>
          </p:cNvSpPr>
          <p:nvPr>
            <p:ph type="title" orient="vert"/>
          </p:nvPr>
        </p:nvSpPr>
        <p:spPr>
          <a:xfrm>
            <a:off x="8724900" y="365125"/>
            <a:ext cx="2628900" cy="5811838"/>
          </a:xfrm>
        </p:spPr>
        <p:txBody>
          <a:bodyPr vert="eaVert"/>
          <a:lstStyle>
            <a:lvl1pPr>
              <a:defRPr b="1"/>
            </a:lvl1pPr>
          </a:lstStyle>
          <a:p>
            <a:r>
              <a:rPr lang="en-US" dirty="0"/>
              <a:t>Click to edit Master title style</a:t>
            </a:r>
          </a:p>
        </p:txBody>
      </p:sp>
      <p:sp>
        <p:nvSpPr>
          <p:cNvPr id="3" name="Vertical Text Placeholder 2">
            <a:extLst>
              <a:ext uri="{FF2B5EF4-FFF2-40B4-BE49-F238E27FC236}">
                <a16:creationId xmlns:a16="http://schemas.microsoft.com/office/drawing/2014/main" id="{2131B42C-AE87-B547-B9F2-E8DAC241238E}"/>
              </a:ext>
            </a:extLst>
          </p:cNvPr>
          <p:cNvSpPr>
            <a:spLocks noGrp="1"/>
          </p:cNvSpPr>
          <p:nvPr>
            <p:ph type="body" orient="vert" idx="1"/>
          </p:nvPr>
        </p:nvSpPr>
        <p:spPr>
          <a:xfrm>
            <a:off x="838200" y="365125"/>
            <a:ext cx="77343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D4B4F7-F1E0-574D-B117-4EF66BAC3BAA}"/>
              </a:ext>
            </a:extLst>
          </p:cNvPr>
          <p:cNvSpPr>
            <a:spLocks noGrp="1"/>
          </p:cNvSpPr>
          <p:nvPr>
            <p:ph type="dt" sz="half" idx="10"/>
          </p:nvPr>
        </p:nvSpPr>
        <p:spPr/>
        <p:txBody>
          <a:bodyPr/>
          <a:lstStyle/>
          <a:p>
            <a:fld id="{4E252672-2001-DA4B-B56E-C50FD5F128CB}" type="datetimeFigureOut">
              <a:rPr lang="en-US" smtClean="0"/>
              <a:t>12/8/24</a:t>
            </a:fld>
            <a:endParaRPr lang="en-US"/>
          </a:p>
        </p:txBody>
      </p:sp>
      <p:sp>
        <p:nvSpPr>
          <p:cNvPr id="5" name="Footer Placeholder 4">
            <a:extLst>
              <a:ext uri="{FF2B5EF4-FFF2-40B4-BE49-F238E27FC236}">
                <a16:creationId xmlns:a16="http://schemas.microsoft.com/office/drawing/2014/main" id="{EF899615-9F76-5A40-993E-3373975C4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12C8C-F4B7-5541-B080-E5694A68D434}"/>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887296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82896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8B803-A418-9642-A8E3-2CA0A454F0FD}"/>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A642EFB9-E9E2-9943-A822-671B98FDEAD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861AFD-69B8-3B45-BAD7-9FEDF6BF7768}"/>
              </a:ext>
            </a:extLst>
          </p:cNvPr>
          <p:cNvSpPr>
            <a:spLocks noGrp="1"/>
          </p:cNvSpPr>
          <p:nvPr>
            <p:ph type="dt" sz="half" idx="10"/>
          </p:nvPr>
        </p:nvSpPr>
        <p:spPr/>
        <p:txBody>
          <a:bodyPr/>
          <a:lstStyle/>
          <a:p>
            <a:fld id="{4E252672-2001-DA4B-B56E-C50FD5F128CB}" type="datetimeFigureOut">
              <a:rPr lang="en-US" smtClean="0"/>
              <a:t>12/8/24</a:t>
            </a:fld>
            <a:endParaRPr lang="en-US"/>
          </a:p>
        </p:txBody>
      </p:sp>
      <p:sp>
        <p:nvSpPr>
          <p:cNvPr id="5" name="Footer Placeholder 4">
            <a:extLst>
              <a:ext uri="{FF2B5EF4-FFF2-40B4-BE49-F238E27FC236}">
                <a16:creationId xmlns:a16="http://schemas.microsoft.com/office/drawing/2014/main" id="{33FFBCC0-219C-1C4B-839E-155D1AE89D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E85F7-F9FD-1E4C-B22D-B53C8F48D44F}"/>
              </a:ext>
            </a:extLst>
          </p:cNvPr>
          <p:cNvSpPr>
            <a:spLocks noGrp="1"/>
          </p:cNvSpPr>
          <p:nvPr>
            <p:ph type="sldNum" sz="quarter" idx="12"/>
          </p:nvPr>
        </p:nvSpPr>
        <p:spPr/>
        <p:txBody>
          <a:bodyPr/>
          <a:lstStyle/>
          <a:p>
            <a:r>
              <a:rPr lang="en-US"/>
              <a:t>&lt;#&gt;</a:t>
            </a:r>
          </a:p>
        </p:txBody>
      </p:sp>
    </p:spTree>
    <p:extLst>
      <p:ext uri="{BB962C8B-B14F-4D97-AF65-F5344CB8AC3E}">
        <p14:creationId xmlns:p14="http://schemas.microsoft.com/office/powerpoint/2010/main" val="802022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597CA-511F-0141-AEBD-B64FAC8592DB}"/>
              </a:ext>
            </a:extLst>
          </p:cNvPr>
          <p:cNvSpPr>
            <a:spLocks noGrp="1"/>
          </p:cNvSpPr>
          <p:nvPr>
            <p:ph type="title"/>
          </p:nvPr>
        </p:nvSpPr>
        <p:spPr>
          <a:xfrm>
            <a:off x="831850" y="1709738"/>
            <a:ext cx="10515600" cy="2852737"/>
          </a:xfrm>
        </p:spPr>
        <p:txBody>
          <a:bodyPr anchor="b"/>
          <a:lstStyle>
            <a:lvl1pPr>
              <a:defRPr sz="6000" b="1"/>
            </a:lvl1pPr>
          </a:lstStyle>
          <a:p>
            <a:r>
              <a:rPr lang="en-US" dirty="0"/>
              <a:t>Click to edit Master title style</a:t>
            </a:r>
          </a:p>
        </p:txBody>
      </p:sp>
      <p:sp>
        <p:nvSpPr>
          <p:cNvPr id="3" name="Text Placeholder 2">
            <a:extLst>
              <a:ext uri="{FF2B5EF4-FFF2-40B4-BE49-F238E27FC236}">
                <a16:creationId xmlns:a16="http://schemas.microsoft.com/office/drawing/2014/main" id="{4477BE70-8276-2B42-A7E6-03CEEB3602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9B60B40-BE9A-BC4F-9ED4-49F86EC6C02D}"/>
              </a:ext>
            </a:extLst>
          </p:cNvPr>
          <p:cNvSpPr>
            <a:spLocks noGrp="1"/>
          </p:cNvSpPr>
          <p:nvPr>
            <p:ph type="dt" sz="half" idx="10"/>
          </p:nvPr>
        </p:nvSpPr>
        <p:spPr/>
        <p:txBody>
          <a:bodyPr/>
          <a:lstStyle/>
          <a:p>
            <a:fld id="{4E252672-2001-DA4B-B56E-C50FD5F128CB}" type="datetimeFigureOut">
              <a:rPr lang="en-US" smtClean="0"/>
              <a:t>12/8/24</a:t>
            </a:fld>
            <a:endParaRPr lang="en-US"/>
          </a:p>
        </p:txBody>
      </p:sp>
      <p:sp>
        <p:nvSpPr>
          <p:cNvPr id="5" name="Footer Placeholder 4">
            <a:extLst>
              <a:ext uri="{FF2B5EF4-FFF2-40B4-BE49-F238E27FC236}">
                <a16:creationId xmlns:a16="http://schemas.microsoft.com/office/drawing/2014/main" id="{B098C66A-2502-F64A-8824-2E6A3E9ACB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D4472-88A3-4349-BE22-AC275A325574}"/>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164530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9AE2D-8AED-784B-B89D-B22FFB2D2481}"/>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6A808AE5-4F3B-2441-95BC-5C3881DF06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CA02BB-C82E-DE49-9B80-97B0A623A5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9E5945-AD6B-E145-8020-C4835E98749D}"/>
              </a:ext>
            </a:extLst>
          </p:cNvPr>
          <p:cNvSpPr>
            <a:spLocks noGrp="1"/>
          </p:cNvSpPr>
          <p:nvPr>
            <p:ph type="dt" sz="half" idx="10"/>
          </p:nvPr>
        </p:nvSpPr>
        <p:spPr/>
        <p:txBody>
          <a:bodyPr/>
          <a:lstStyle/>
          <a:p>
            <a:fld id="{4E252672-2001-DA4B-B56E-C50FD5F128CB}" type="datetimeFigureOut">
              <a:rPr lang="en-US" smtClean="0"/>
              <a:t>12/8/24</a:t>
            </a:fld>
            <a:endParaRPr lang="en-US"/>
          </a:p>
        </p:txBody>
      </p:sp>
      <p:sp>
        <p:nvSpPr>
          <p:cNvPr id="6" name="Footer Placeholder 5">
            <a:extLst>
              <a:ext uri="{FF2B5EF4-FFF2-40B4-BE49-F238E27FC236}">
                <a16:creationId xmlns:a16="http://schemas.microsoft.com/office/drawing/2014/main" id="{D278B527-0E18-5B42-86F7-A452ECD2B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BE02E7-0146-E743-BBC9-C42BD35C5A8F}"/>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353437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90E6-7BEB-0D44-8D10-A0EC57794BC0}"/>
              </a:ext>
            </a:extLst>
          </p:cNvPr>
          <p:cNvSpPr>
            <a:spLocks noGrp="1"/>
          </p:cNvSpPr>
          <p:nvPr>
            <p:ph type="title"/>
          </p:nvPr>
        </p:nvSpPr>
        <p:spPr>
          <a:xfrm>
            <a:off x="839788" y="365125"/>
            <a:ext cx="10515600" cy="1325563"/>
          </a:xfrm>
        </p:spPr>
        <p:txBody>
          <a:bodyPr/>
          <a:lstStyle>
            <a:lvl1pPr>
              <a:defRPr b="1"/>
            </a:lvl1pPr>
          </a:lstStyle>
          <a:p>
            <a:r>
              <a:rPr lang="en-US" dirty="0"/>
              <a:t>Click to edit Master title style</a:t>
            </a:r>
          </a:p>
        </p:txBody>
      </p:sp>
      <p:sp>
        <p:nvSpPr>
          <p:cNvPr id="3" name="Text Placeholder 2">
            <a:extLst>
              <a:ext uri="{FF2B5EF4-FFF2-40B4-BE49-F238E27FC236}">
                <a16:creationId xmlns:a16="http://schemas.microsoft.com/office/drawing/2014/main" id="{5E5952A4-1BD4-9C41-9410-34F7BCF537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4890F3-BC5A-9E47-9C13-3FDA68FD932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2E503F-96C0-B94D-9E00-DE1CF0CAD6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08C05F-38A5-6A4C-B8E1-1E0A842EBA8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2C826-4A4E-EE45-963D-F5F869AFE1AD}"/>
              </a:ext>
            </a:extLst>
          </p:cNvPr>
          <p:cNvSpPr>
            <a:spLocks noGrp="1"/>
          </p:cNvSpPr>
          <p:nvPr>
            <p:ph type="dt" sz="half" idx="10"/>
          </p:nvPr>
        </p:nvSpPr>
        <p:spPr/>
        <p:txBody>
          <a:bodyPr/>
          <a:lstStyle/>
          <a:p>
            <a:fld id="{4E252672-2001-DA4B-B56E-C50FD5F128CB}" type="datetimeFigureOut">
              <a:rPr lang="en-US" smtClean="0"/>
              <a:t>12/8/24</a:t>
            </a:fld>
            <a:endParaRPr lang="en-US"/>
          </a:p>
        </p:txBody>
      </p:sp>
      <p:sp>
        <p:nvSpPr>
          <p:cNvPr id="8" name="Footer Placeholder 7">
            <a:extLst>
              <a:ext uri="{FF2B5EF4-FFF2-40B4-BE49-F238E27FC236}">
                <a16:creationId xmlns:a16="http://schemas.microsoft.com/office/drawing/2014/main" id="{023FE98B-504E-D844-959F-39BFFCDD65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9E5002-CE00-F64D-BF69-F2D4CD6C2C5D}"/>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197495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B9C7-5C30-9540-A16A-671918E1A2BB}"/>
              </a:ext>
            </a:extLst>
          </p:cNvPr>
          <p:cNvSpPr>
            <a:spLocks noGrp="1"/>
          </p:cNvSpPr>
          <p:nvPr>
            <p:ph type="title"/>
          </p:nvPr>
        </p:nvSpPr>
        <p:spPr/>
        <p:txBody>
          <a:bodyPr/>
          <a:lstStyle>
            <a:lvl1pPr>
              <a:defRPr b="1"/>
            </a:lvl1pPr>
          </a:lstStyle>
          <a:p>
            <a:r>
              <a:rPr lang="en-US" dirty="0"/>
              <a:t>Click to edit Master title style</a:t>
            </a:r>
          </a:p>
        </p:txBody>
      </p:sp>
      <p:sp>
        <p:nvSpPr>
          <p:cNvPr id="3" name="Date Placeholder 2">
            <a:extLst>
              <a:ext uri="{FF2B5EF4-FFF2-40B4-BE49-F238E27FC236}">
                <a16:creationId xmlns:a16="http://schemas.microsoft.com/office/drawing/2014/main" id="{7E80EA2F-D74D-BB4A-90C8-0FE5FE588964}"/>
              </a:ext>
            </a:extLst>
          </p:cNvPr>
          <p:cNvSpPr>
            <a:spLocks noGrp="1"/>
          </p:cNvSpPr>
          <p:nvPr>
            <p:ph type="dt" sz="half" idx="10"/>
          </p:nvPr>
        </p:nvSpPr>
        <p:spPr/>
        <p:txBody>
          <a:bodyPr/>
          <a:lstStyle/>
          <a:p>
            <a:fld id="{4E252672-2001-DA4B-B56E-C50FD5F128CB}" type="datetimeFigureOut">
              <a:rPr lang="en-US" smtClean="0"/>
              <a:t>12/8/24</a:t>
            </a:fld>
            <a:endParaRPr lang="en-US"/>
          </a:p>
        </p:txBody>
      </p:sp>
      <p:sp>
        <p:nvSpPr>
          <p:cNvPr id="4" name="Footer Placeholder 3">
            <a:extLst>
              <a:ext uri="{FF2B5EF4-FFF2-40B4-BE49-F238E27FC236}">
                <a16:creationId xmlns:a16="http://schemas.microsoft.com/office/drawing/2014/main" id="{590AE031-B014-AA4C-8AAC-D00375BE4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A3DCDA-E7BE-AF46-9E81-D89E8A212DCE}"/>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85165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C275CE-84FF-AB4A-808B-8EE171F36888}"/>
              </a:ext>
            </a:extLst>
          </p:cNvPr>
          <p:cNvSpPr>
            <a:spLocks noGrp="1"/>
          </p:cNvSpPr>
          <p:nvPr>
            <p:ph type="dt" sz="half" idx="10"/>
          </p:nvPr>
        </p:nvSpPr>
        <p:spPr/>
        <p:txBody>
          <a:bodyPr/>
          <a:lstStyle/>
          <a:p>
            <a:fld id="{4E252672-2001-DA4B-B56E-C50FD5F128CB}" type="datetimeFigureOut">
              <a:rPr lang="en-US" smtClean="0"/>
              <a:t>12/8/24</a:t>
            </a:fld>
            <a:endParaRPr lang="en-US"/>
          </a:p>
        </p:txBody>
      </p:sp>
      <p:sp>
        <p:nvSpPr>
          <p:cNvPr id="3" name="Footer Placeholder 2">
            <a:extLst>
              <a:ext uri="{FF2B5EF4-FFF2-40B4-BE49-F238E27FC236}">
                <a16:creationId xmlns:a16="http://schemas.microsoft.com/office/drawing/2014/main" id="{0AFC29C9-93B5-F14F-877A-1DB8B0574C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23BD37-9F7F-4149-B5DF-4E6E357B015E}"/>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2642394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007E-4133-4D43-94CC-0C44D916AA89}"/>
              </a:ext>
            </a:extLst>
          </p:cNvPr>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Content Placeholder 2">
            <a:extLst>
              <a:ext uri="{FF2B5EF4-FFF2-40B4-BE49-F238E27FC236}">
                <a16:creationId xmlns:a16="http://schemas.microsoft.com/office/drawing/2014/main" id="{B622526E-6943-1F4F-B9A4-7C5725523E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2B2720-97A4-DB46-8C0C-27A64A7398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8ED23D-805F-104D-9F09-3BFD1BCF28A9}"/>
              </a:ext>
            </a:extLst>
          </p:cNvPr>
          <p:cNvSpPr>
            <a:spLocks noGrp="1"/>
          </p:cNvSpPr>
          <p:nvPr>
            <p:ph type="dt" sz="half" idx="10"/>
          </p:nvPr>
        </p:nvSpPr>
        <p:spPr/>
        <p:txBody>
          <a:bodyPr/>
          <a:lstStyle/>
          <a:p>
            <a:fld id="{4E252672-2001-DA4B-B56E-C50FD5F128CB}" type="datetimeFigureOut">
              <a:rPr lang="en-US" smtClean="0"/>
              <a:t>12/8/24</a:t>
            </a:fld>
            <a:endParaRPr lang="en-US"/>
          </a:p>
        </p:txBody>
      </p:sp>
      <p:sp>
        <p:nvSpPr>
          <p:cNvPr id="6" name="Footer Placeholder 5">
            <a:extLst>
              <a:ext uri="{FF2B5EF4-FFF2-40B4-BE49-F238E27FC236}">
                <a16:creationId xmlns:a16="http://schemas.microsoft.com/office/drawing/2014/main" id="{B5EA7EF7-2DA0-2341-8B78-B52CD86076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3AE48C-A85E-8B4D-B38C-EAF77B0D4A49}"/>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421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3B315-9B79-9F4B-ABD2-55646C5F107D}"/>
              </a:ext>
            </a:extLst>
          </p:cNvPr>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Picture Placeholder 2">
            <a:extLst>
              <a:ext uri="{FF2B5EF4-FFF2-40B4-BE49-F238E27FC236}">
                <a16:creationId xmlns:a16="http://schemas.microsoft.com/office/drawing/2014/main" id="{2BDEA61E-D39F-EE49-9955-F08CF4BA22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A0740F-8E82-AC43-9137-D6998DEE5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C463C9-8E7E-D546-9009-DFDAE9C54AA0}"/>
              </a:ext>
            </a:extLst>
          </p:cNvPr>
          <p:cNvSpPr>
            <a:spLocks noGrp="1"/>
          </p:cNvSpPr>
          <p:nvPr>
            <p:ph type="dt" sz="half" idx="10"/>
          </p:nvPr>
        </p:nvSpPr>
        <p:spPr/>
        <p:txBody>
          <a:bodyPr/>
          <a:lstStyle/>
          <a:p>
            <a:fld id="{4E252672-2001-DA4B-B56E-C50FD5F128CB}" type="datetimeFigureOut">
              <a:rPr lang="en-US" smtClean="0"/>
              <a:t>12/8/24</a:t>
            </a:fld>
            <a:endParaRPr lang="en-US"/>
          </a:p>
        </p:txBody>
      </p:sp>
      <p:sp>
        <p:nvSpPr>
          <p:cNvPr id="6" name="Footer Placeholder 5">
            <a:extLst>
              <a:ext uri="{FF2B5EF4-FFF2-40B4-BE49-F238E27FC236}">
                <a16:creationId xmlns:a16="http://schemas.microsoft.com/office/drawing/2014/main" id="{3790464C-FE19-B64D-B15B-0EBA4CC77B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34E59-5FF4-884C-9796-55260449C243}"/>
              </a:ext>
            </a:extLst>
          </p:cNvPr>
          <p:cNvSpPr>
            <a:spLocks noGrp="1"/>
          </p:cNvSpPr>
          <p:nvPr>
            <p:ph type="sldNum" sz="quarter" idx="12"/>
          </p:nvPr>
        </p:nvSpPr>
        <p:spPr/>
        <p:txBody>
          <a:bodyPr/>
          <a:lstStyle/>
          <a:p>
            <a:fld id="{0646925C-F5B4-E448-BEAC-78557FCEDE53}" type="slidenum">
              <a:rPr lang="en-US" smtClean="0"/>
              <a:t>‹#›</a:t>
            </a:fld>
            <a:endParaRPr lang="en-US"/>
          </a:p>
        </p:txBody>
      </p:sp>
    </p:spTree>
    <p:extLst>
      <p:ext uri="{BB962C8B-B14F-4D97-AF65-F5344CB8AC3E}">
        <p14:creationId xmlns:p14="http://schemas.microsoft.com/office/powerpoint/2010/main" val="670747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CF7D9E-CDAA-D540-BF48-CBCEE7EF97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E5BE24-5687-B842-817A-57549DA03B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1C4BB-9A65-6344-AB17-819AAD8A8E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52672-2001-DA4B-B56E-C50FD5F128CB}" type="datetimeFigureOut">
              <a:rPr lang="en-US" smtClean="0"/>
              <a:t>12/8/24</a:t>
            </a:fld>
            <a:endParaRPr lang="en-US"/>
          </a:p>
        </p:txBody>
      </p:sp>
      <p:sp>
        <p:nvSpPr>
          <p:cNvPr id="5" name="Footer Placeholder 4">
            <a:extLst>
              <a:ext uri="{FF2B5EF4-FFF2-40B4-BE49-F238E27FC236}">
                <a16:creationId xmlns:a16="http://schemas.microsoft.com/office/drawing/2014/main" id="{1900DB47-7486-4E4A-8842-7F562DAC88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55A2DD-1342-8148-A453-FC39B323AA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6925C-F5B4-E448-BEAC-78557FCEDE53}" type="slidenum">
              <a:rPr lang="en-US" smtClean="0"/>
              <a:t>‹#›</a:t>
            </a:fld>
            <a:endParaRPr lang="en-US"/>
          </a:p>
        </p:txBody>
      </p:sp>
    </p:spTree>
    <p:extLst>
      <p:ext uri="{BB962C8B-B14F-4D97-AF65-F5344CB8AC3E}">
        <p14:creationId xmlns:p14="http://schemas.microsoft.com/office/powerpoint/2010/main" val="4280708090"/>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Trebuchet MS"/>
              <a:buNone/>
              <a:defRPr sz="2800">
                <a:solidFill>
                  <a:schemeClr val="dk1"/>
                </a:solidFill>
                <a:latin typeface="Trebuchet MS"/>
                <a:ea typeface="Trebuchet MS"/>
                <a:cs typeface="Trebuchet MS"/>
                <a:sym typeface="Trebuchet M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Trebuchet MS"/>
              <a:buChar char="●"/>
              <a:defRPr sz="1800">
                <a:solidFill>
                  <a:schemeClr val="dk2"/>
                </a:solidFill>
                <a:latin typeface="Trebuchet MS"/>
                <a:ea typeface="Trebuchet MS"/>
                <a:cs typeface="Trebuchet MS"/>
                <a:sym typeface="Trebuchet MS"/>
              </a:defRPr>
            </a:lvl1pPr>
            <a:lvl2pPr marL="914400" lvl="1"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2pPr>
            <a:lvl3pPr marL="1371600" lvl="2"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3pPr>
            <a:lvl4pPr marL="1828800" lvl="3"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4pPr>
            <a:lvl5pPr marL="2286000" lvl="4"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5pPr>
            <a:lvl6pPr marL="2743200" lvl="5"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6pPr>
            <a:lvl7pPr marL="3200400" lvl="6"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7pPr>
            <a:lvl8pPr marL="3657600" lvl="7"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8pPr>
            <a:lvl9pPr marL="4114800" lvl="8" indent="-3175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9pPr>
          </a:lstStyle>
          <a:p>
            <a:endParaRPr dirty="0"/>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b="0" i="0">
                <a:solidFill>
                  <a:schemeClr val="dk2"/>
                </a:solidFill>
                <a:latin typeface="Trebuchet MS" panose="020B0703020202090204" pitchFamily="34" charset="0"/>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gif"/></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5.png"/><Relationship Id="rId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29.pn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6.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3.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6.png"/><Relationship Id="rId5" Type="http://schemas.openxmlformats.org/officeDocument/2006/relationships/image" Target="../media/image30.png"/><Relationship Id="rId15" Type="http://schemas.openxmlformats.org/officeDocument/2006/relationships/image" Target="../media/image25.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27.png"/><Relationship Id="rId1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6.png"/><Relationship Id="rId7"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gif"/><Relationship Id="rId5" Type="http://schemas.openxmlformats.org/officeDocument/2006/relationships/image" Target="../media/image2.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1.png"/><Relationship Id="rId7"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3" name="TextBox 2">
            <a:extLst>
              <a:ext uri="{FF2B5EF4-FFF2-40B4-BE49-F238E27FC236}">
                <a16:creationId xmlns:a16="http://schemas.microsoft.com/office/drawing/2014/main" id="{92F42205-6E1E-0477-F5C1-199943FA01C8}"/>
              </a:ext>
            </a:extLst>
          </p:cNvPr>
          <p:cNvSpPr txBox="1"/>
          <p:nvPr/>
        </p:nvSpPr>
        <p:spPr>
          <a:xfrm>
            <a:off x="1987294" y="4279392"/>
            <a:ext cx="8217410" cy="1077218"/>
          </a:xfrm>
          <a:prstGeom prst="rect">
            <a:avLst/>
          </a:prstGeom>
          <a:noFill/>
        </p:spPr>
        <p:txBody>
          <a:bodyPr wrap="square" rtlCol="0">
            <a:spAutoFit/>
          </a:bodyPr>
          <a:lstStyle/>
          <a:p>
            <a:pPr algn="ctr"/>
            <a:r>
              <a:rPr lang="en-US" sz="3200" b="1"/>
              <a:t>Goal</a:t>
            </a:r>
            <a:r>
              <a:rPr lang="en-US" sz="3200"/>
              <a:t>:  We want AI to achieve human level performance at </a:t>
            </a:r>
            <a:r>
              <a:rPr lang="en-US" sz="3200" i="1"/>
              <a:t>research in the natural sciences.</a:t>
            </a:r>
          </a:p>
        </p:txBody>
      </p:sp>
    </p:spTree>
    <p:extLst>
      <p:ext uri="{BB962C8B-B14F-4D97-AF65-F5344CB8AC3E}">
        <p14:creationId xmlns:p14="http://schemas.microsoft.com/office/powerpoint/2010/main" val="4219741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lstStyle/>
          <a:p>
            <a:r>
              <a:rPr lang="en-US" err="1"/>
              <a:t>PySR’s</a:t>
            </a:r>
            <a:r>
              <a:rPr lang="en-US"/>
              <a:t> impact</a:t>
            </a:r>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E9E899A-71BC-496B-2687-3E4D6A713FAF}"/>
              </a:ext>
            </a:extLst>
          </p:cNvPr>
          <p:cNvPicPr>
            <a:picLocks noChangeAspect="1"/>
          </p:cNvPicPr>
          <p:nvPr/>
        </p:nvPicPr>
        <p:blipFill rotWithShape="1">
          <a:blip r:embed="rId3"/>
          <a:srcRect l="17241" r="17241"/>
          <a:stretch/>
        </p:blipFill>
        <p:spPr>
          <a:xfrm>
            <a:off x="1071775" y="1194366"/>
            <a:ext cx="2971808" cy="4619897"/>
          </a:xfrm>
          <a:prstGeom prst="rect">
            <a:avLst/>
          </a:prstGeom>
        </p:spPr>
      </p:pic>
      <p:pic>
        <p:nvPicPr>
          <p:cNvPr id="4" name="Picture 3">
            <a:extLst>
              <a:ext uri="{FF2B5EF4-FFF2-40B4-BE49-F238E27FC236}">
                <a16:creationId xmlns:a16="http://schemas.microsoft.com/office/drawing/2014/main" id="{60CF0161-A4BA-9492-DC17-55D400728582}"/>
              </a:ext>
            </a:extLst>
          </p:cNvPr>
          <p:cNvPicPr>
            <a:picLocks noChangeAspect="1"/>
          </p:cNvPicPr>
          <p:nvPr/>
        </p:nvPicPr>
        <p:blipFill>
          <a:blip r:embed="rId4"/>
          <a:stretch>
            <a:fillRect/>
          </a:stretch>
        </p:blipFill>
        <p:spPr>
          <a:xfrm>
            <a:off x="4043583" y="1184988"/>
            <a:ext cx="3624943" cy="2244012"/>
          </a:xfrm>
          <a:prstGeom prst="rect">
            <a:avLst/>
          </a:prstGeom>
        </p:spPr>
      </p:pic>
      <p:pic>
        <p:nvPicPr>
          <p:cNvPr id="5" name="Picture 4">
            <a:extLst>
              <a:ext uri="{FF2B5EF4-FFF2-40B4-BE49-F238E27FC236}">
                <a16:creationId xmlns:a16="http://schemas.microsoft.com/office/drawing/2014/main" id="{BC4A357C-CEC4-1A2F-EC78-E5DF8813AB73}"/>
              </a:ext>
            </a:extLst>
          </p:cNvPr>
          <p:cNvPicPr>
            <a:picLocks noChangeAspect="1"/>
          </p:cNvPicPr>
          <p:nvPr/>
        </p:nvPicPr>
        <p:blipFill>
          <a:blip r:embed="rId5"/>
          <a:stretch>
            <a:fillRect/>
          </a:stretch>
        </p:blipFill>
        <p:spPr>
          <a:xfrm>
            <a:off x="7668526" y="1184988"/>
            <a:ext cx="3974803" cy="4132534"/>
          </a:xfrm>
          <a:prstGeom prst="rect">
            <a:avLst/>
          </a:prstGeom>
        </p:spPr>
      </p:pic>
      <p:pic>
        <p:nvPicPr>
          <p:cNvPr id="6" name="Picture 5">
            <a:extLst>
              <a:ext uri="{FF2B5EF4-FFF2-40B4-BE49-F238E27FC236}">
                <a16:creationId xmlns:a16="http://schemas.microsoft.com/office/drawing/2014/main" id="{EEC97617-C83E-9771-2E01-DAC9B7E5F9EE}"/>
              </a:ext>
            </a:extLst>
          </p:cNvPr>
          <p:cNvPicPr>
            <a:picLocks noChangeAspect="1"/>
          </p:cNvPicPr>
          <p:nvPr/>
        </p:nvPicPr>
        <p:blipFill>
          <a:blip r:embed="rId6"/>
          <a:stretch>
            <a:fillRect/>
          </a:stretch>
        </p:blipFill>
        <p:spPr>
          <a:xfrm>
            <a:off x="4043583" y="3429000"/>
            <a:ext cx="3551129" cy="3429000"/>
          </a:xfrm>
          <a:prstGeom prst="rect">
            <a:avLst/>
          </a:prstGeom>
        </p:spPr>
      </p:pic>
      <p:sp>
        <p:nvSpPr>
          <p:cNvPr id="7" name="TextBox 6">
            <a:extLst>
              <a:ext uri="{FF2B5EF4-FFF2-40B4-BE49-F238E27FC236}">
                <a16:creationId xmlns:a16="http://schemas.microsoft.com/office/drawing/2014/main" id="{E1373DC4-A7A3-BE31-F4E2-E48AA2008A2F}"/>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Tree>
    <p:extLst>
      <p:ext uri="{BB962C8B-B14F-4D97-AF65-F5344CB8AC3E}">
        <p14:creationId xmlns:p14="http://schemas.microsoft.com/office/powerpoint/2010/main" val="1231697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11125E-2FAA-2EF9-7ABD-908FFE051D17}"/>
              </a:ext>
            </a:extLst>
          </p:cNvPr>
          <p:cNvPicPr>
            <a:picLocks noChangeAspect="1"/>
          </p:cNvPicPr>
          <p:nvPr/>
        </p:nvPicPr>
        <p:blipFill rotWithShape="1">
          <a:blip r:embed="rId3"/>
          <a:srcRect l="1338"/>
          <a:stretch/>
        </p:blipFill>
        <p:spPr>
          <a:xfrm>
            <a:off x="1020861" y="1148315"/>
            <a:ext cx="10150278" cy="4274696"/>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370EC9A-5887-C4F2-0481-3E93345E1CF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
        <p:nvSpPr>
          <p:cNvPr id="6" name="Title 5">
            <a:extLst>
              <a:ext uri="{FF2B5EF4-FFF2-40B4-BE49-F238E27FC236}">
                <a16:creationId xmlns:a16="http://schemas.microsoft.com/office/drawing/2014/main" id="{14F0A29C-D81B-8906-E6F8-A2D5FE4D480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96733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11125E-2FAA-2EF9-7ABD-908FFE051D17}"/>
              </a:ext>
            </a:extLst>
          </p:cNvPr>
          <p:cNvPicPr>
            <a:picLocks noChangeAspect="1"/>
          </p:cNvPicPr>
          <p:nvPr/>
        </p:nvPicPr>
        <p:blipFill rotWithShape="1">
          <a:blip r:embed="rId3"/>
          <a:srcRect l="1338"/>
          <a:stretch/>
        </p:blipFill>
        <p:spPr>
          <a:xfrm>
            <a:off x="1020861" y="1148315"/>
            <a:ext cx="10150278" cy="4274696"/>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20FDA6-E7A0-3D94-0C67-7854D4CEA541}"/>
              </a:ext>
            </a:extLst>
          </p:cNvPr>
          <p:cNvSpPr txBox="1"/>
          <p:nvPr/>
        </p:nvSpPr>
        <p:spPr>
          <a:xfrm>
            <a:off x="1987295" y="5552182"/>
            <a:ext cx="8217410" cy="1077218"/>
          </a:xfrm>
          <a:prstGeom prst="rect">
            <a:avLst/>
          </a:prstGeom>
          <a:noFill/>
        </p:spPr>
        <p:txBody>
          <a:bodyPr wrap="square" rtlCol="0">
            <a:spAutoFit/>
          </a:bodyPr>
          <a:lstStyle/>
          <a:p>
            <a:pPr algn="ctr"/>
            <a:r>
              <a:rPr lang="en-US" sz="3200" b="1" dirty="0"/>
              <a:t>Goal</a:t>
            </a:r>
            <a:r>
              <a:rPr lang="en-US" sz="3200" dirty="0"/>
              <a:t>: How can we increase exploration in relevant parts of the search space?</a:t>
            </a:r>
          </a:p>
        </p:txBody>
      </p:sp>
      <p:sp>
        <p:nvSpPr>
          <p:cNvPr id="6" name="Title 5">
            <a:extLst>
              <a:ext uri="{FF2B5EF4-FFF2-40B4-BE49-F238E27FC236}">
                <a16:creationId xmlns:a16="http://schemas.microsoft.com/office/drawing/2014/main" id="{E4249238-F1CD-A8FA-6E62-E1FEA70E8C4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93662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EE0282-8741-3D91-2A23-737C4123F0A0}"/>
              </a:ext>
            </a:extLst>
          </p:cNvPr>
          <p:cNvSpPr>
            <a:spLocks noGrp="1"/>
          </p:cNvSpPr>
          <p:nvPr>
            <p:ph type="title"/>
          </p:nvPr>
        </p:nvSpPr>
        <p:spPr/>
        <p:txBody>
          <a:bodyPr>
            <a:normAutofit/>
          </a:bodyPr>
          <a:lstStyle/>
          <a:p>
            <a:r>
              <a:rPr lang="en-US" sz="4400" err="1"/>
              <a:t>LaSR</a:t>
            </a:r>
            <a:r>
              <a:rPr lang="en-US" sz="4400"/>
              <a:t>: Symbolic Regression with a Learned Concept Library</a:t>
            </a:r>
            <a:br>
              <a:rPr lang="en-US" sz="4400"/>
            </a:br>
            <a:br>
              <a:rPr lang="en-US" sz="4400"/>
            </a:br>
            <a:r>
              <a:rPr lang="en-US" sz="2000" b="0"/>
              <a:t>Arya </a:t>
            </a:r>
            <a:r>
              <a:rPr lang="en-US" sz="2000" b="0" err="1"/>
              <a:t>Grayeli</a:t>
            </a:r>
            <a:r>
              <a:rPr lang="en-US" sz="2000" b="0"/>
              <a:t>*, </a:t>
            </a:r>
            <a:r>
              <a:rPr lang="en-US" sz="2000"/>
              <a:t>Atharva Sehgal</a:t>
            </a:r>
            <a:r>
              <a:rPr lang="en-US" sz="2000" b="0"/>
              <a:t>*, Omar Costilla-Reyes, Miles Cranmer, </a:t>
            </a:r>
            <a:r>
              <a:rPr lang="en-US" sz="2000" b="0" err="1"/>
              <a:t>Swarat</a:t>
            </a:r>
            <a:r>
              <a:rPr lang="en-US" sz="2000" b="0"/>
              <a:t> Chaudhuri</a:t>
            </a:r>
            <a:endParaRPr lang="en-US" sz="4400" b="0"/>
          </a:p>
        </p:txBody>
      </p:sp>
      <p:pic>
        <p:nvPicPr>
          <p:cNvPr id="2" name="Google Shape;28;p3">
            <a:extLst>
              <a:ext uri="{FF2B5EF4-FFF2-40B4-BE49-F238E27FC236}">
                <a16:creationId xmlns:a16="http://schemas.microsoft.com/office/drawing/2014/main" id="{9662782A-4E0F-6914-A96C-A4256EEFCD52}"/>
              </a:ext>
            </a:extLst>
          </p:cNvPr>
          <p:cNvPicPr preferRelativeResize="0"/>
          <p:nvPr/>
        </p:nvPicPr>
        <p:blipFill rotWithShape="1">
          <a:blip r:embed="rId3">
            <a:alphaModFix/>
          </a:blip>
          <a:srcRect/>
          <a:stretch/>
        </p:blipFill>
        <p:spPr>
          <a:xfrm>
            <a:off x="4653870" y="134186"/>
            <a:ext cx="2786936" cy="796066"/>
          </a:xfrm>
          <a:prstGeom prst="rect">
            <a:avLst/>
          </a:prstGeom>
          <a:noFill/>
          <a:ln>
            <a:noFill/>
          </a:ln>
        </p:spPr>
      </p:pic>
      <p:pic>
        <p:nvPicPr>
          <p:cNvPr id="3" name="Google Shape;35;p3">
            <a:extLst>
              <a:ext uri="{FF2B5EF4-FFF2-40B4-BE49-F238E27FC236}">
                <a16:creationId xmlns:a16="http://schemas.microsoft.com/office/drawing/2014/main" id="{7A61FE1E-6EE1-3B3D-3C44-E2891BD577F6}"/>
              </a:ext>
            </a:extLst>
          </p:cNvPr>
          <p:cNvPicPr preferRelativeResize="0"/>
          <p:nvPr/>
        </p:nvPicPr>
        <p:blipFill>
          <a:blip r:embed="rId4">
            <a:alphaModFix/>
          </a:blip>
          <a:stretch>
            <a:fillRect/>
          </a:stretch>
        </p:blipFill>
        <p:spPr>
          <a:xfrm>
            <a:off x="10568960" y="99463"/>
            <a:ext cx="1556980" cy="892666"/>
          </a:xfrm>
          <a:prstGeom prst="rect">
            <a:avLst/>
          </a:prstGeom>
          <a:noFill/>
          <a:ln>
            <a:noFill/>
          </a:ln>
        </p:spPr>
      </p:pic>
      <p:pic>
        <p:nvPicPr>
          <p:cNvPr id="5" name="Google Shape;36;p3">
            <a:extLst>
              <a:ext uri="{FF2B5EF4-FFF2-40B4-BE49-F238E27FC236}">
                <a16:creationId xmlns:a16="http://schemas.microsoft.com/office/drawing/2014/main" id="{813AFAA7-87EB-91EA-CBC7-225D5A459464}"/>
              </a:ext>
            </a:extLst>
          </p:cNvPr>
          <p:cNvPicPr preferRelativeResize="0"/>
          <p:nvPr/>
        </p:nvPicPr>
        <p:blipFill>
          <a:blip r:embed="rId5">
            <a:alphaModFix/>
          </a:blip>
          <a:stretch>
            <a:fillRect/>
          </a:stretch>
        </p:blipFill>
        <p:spPr>
          <a:xfrm>
            <a:off x="7611415" y="180010"/>
            <a:ext cx="2786936" cy="731571"/>
          </a:xfrm>
          <a:prstGeom prst="rect">
            <a:avLst/>
          </a:prstGeom>
          <a:noFill/>
          <a:ln>
            <a:noFill/>
          </a:ln>
        </p:spPr>
      </p:pic>
    </p:spTree>
    <p:extLst>
      <p:ext uri="{BB962C8B-B14F-4D97-AF65-F5344CB8AC3E}">
        <p14:creationId xmlns:p14="http://schemas.microsoft.com/office/powerpoint/2010/main" val="1772504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Speedy simulations: From Moore's Law to more efficient algorithms | The Art  of the Possible">
            <a:extLst>
              <a:ext uri="{FF2B5EF4-FFF2-40B4-BE49-F238E27FC236}">
                <a16:creationId xmlns:a16="http://schemas.microsoft.com/office/drawing/2014/main" id="{E794D922-B8D2-828D-2DA5-F16F63C33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1840" y="2174560"/>
            <a:ext cx="3686479" cy="259585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Arrhenius Regular Graph">
            <a:extLst>
              <a:ext uri="{FF2B5EF4-FFF2-40B4-BE49-F238E27FC236}">
                <a16:creationId xmlns:a16="http://schemas.microsoft.com/office/drawing/2014/main" id="{A10E1502-AFA7-21B1-DC02-3D6BF134C7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8" t="23644" r="18527" b="2687"/>
          <a:stretch/>
        </p:blipFill>
        <p:spPr bwMode="auto">
          <a:xfrm>
            <a:off x="8248319" y="2525662"/>
            <a:ext cx="3553651" cy="22447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C628681-5BA3-FEAE-944D-5616B623CCFA}"/>
              </a:ext>
            </a:extLst>
          </p:cNvPr>
          <p:cNvSpPr/>
          <p:nvPr/>
        </p:nvSpPr>
        <p:spPr>
          <a:xfrm>
            <a:off x="5262880" y="2525662"/>
            <a:ext cx="1666240" cy="99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AB30D41-E9DE-F21F-8D2C-4AF5B82A5E36}"/>
              </a:ext>
            </a:extLst>
          </p:cNvPr>
          <p:cNvSpPr txBox="1"/>
          <p:nvPr/>
        </p:nvSpPr>
        <p:spPr>
          <a:xfrm>
            <a:off x="1714963" y="1872923"/>
            <a:ext cx="1131913" cy="369332"/>
          </a:xfrm>
          <a:prstGeom prst="rect">
            <a:avLst/>
          </a:prstGeom>
          <a:noFill/>
        </p:spPr>
        <p:txBody>
          <a:bodyPr wrap="none" rtlCol="0">
            <a:spAutoFit/>
          </a:bodyPr>
          <a:lstStyle/>
          <a:p>
            <a:r>
              <a:rPr lang="en-US" err="1"/>
              <a:t>Zipf’s</a:t>
            </a:r>
            <a:r>
              <a:rPr lang="en-US"/>
              <a:t> Law</a:t>
            </a:r>
          </a:p>
        </p:txBody>
      </p:sp>
      <p:sp>
        <p:nvSpPr>
          <p:cNvPr id="10" name="TextBox 9">
            <a:extLst>
              <a:ext uri="{FF2B5EF4-FFF2-40B4-BE49-F238E27FC236}">
                <a16:creationId xmlns:a16="http://schemas.microsoft.com/office/drawing/2014/main" id="{3E269ED4-CD14-9C8F-7D13-920D4D348628}"/>
              </a:ext>
            </a:extLst>
          </p:cNvPr>
          <p:cNvSpPr txBox="1"/>
          <p:nvPr/>
        </p:nvSpPr>
        <p:spPr>
          <a:xfrm>
            <a:off x="5720019" y="1872923"/>
            <a:ext cx="1370119" cy="369332"/>
          </a:xfrm>
          <a:prstGeom prst="rect">
            <a:avLst/>
          </a:prstGeom>
          <a:noFill/>
        </p:spPr>
        <p:txBody>
          <a:bodyPr wrap="none" rtlCol="0">
            <a:spAutoFit/>
          </a:bodyPr>
          <a:lstStyle/>
          <a:p>
            <a:r>
              <a:rPr lang="en-US"/>
              <a:t>Moore’s Law</a:t>
            </a:r>
          </a:p>
        </p:txBody>
      </p:sp>
      <p:sp>
        <p:nvSpPr>
          <p:cNvPr id="11" name="TextBox 10">
            <a:extLst>
              <a:ext uri="{FF2B5EF4-FFF2-40B4-BE49-F238E27FC236}">
                <a16:creationId xmlns:a16="http://schemas.microsoft.com/office/drawing/2014/main" id="{20ED09FF-88AA-387D-F1A9-28B5EC53778F}"/>
              </a:ext>
            </a:extLst>
          </p:cNvPr>
          <p:cNvSpPr txBox="1"/>
          <p:nvPr/>
        </p:nvSpPr>
        <p:spPr>
          <a:xfrm>
            <a:off x="9308688" y="1872923"/>
            <a:ext cx="2045112" cy="369332"/>
          </a:xfrm>
          <a:prstGeom prst="rect">
            <a:avLst/>
          </a:prstGeom>
          <a:noFill/>
        </p:spPr>
        <p:txBody>
          <a:bodyPr wrap="none" rtlCol="0">
            <a:spAutoFit/>
          </a:bodyPr>
          <a:lstStyle/>
          <a:p>
            <a:r>
              <a:rPr lang="en-US"/>
              <a:t>Arrhenius’ Equation</a:t>
            </a:r>
          </a:p>
        </p:txBody>
      </p:sp>
      <p:pic>
        <p:nvPicPr>
          <p:cNvPr id="19464" name="Picture 8" descr="Zipf's Law – The Nest">
            <a:extLst>
              <a:ext uri="{FF2B5EF4-FFF2-40B4-BE49-F238E27FC236}">
                <a16:creationId xmlns:a16="http://schemas.microsoft.com/office/drawing/2014/main" id="{6BDA682B-A69B-9A79-43DD-177201655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186" y="2236058"/>
            <a:ext cx="4035261" cy="282396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4BBB17F-B9A2-5071-2B8A-A51A2F964C25}"/>
              </a:ext>
            </a:extLst>
          </p:cNvPr>
          <p:cNvSpPr txBox="1"/>
          <p:nvPr/>
        </p:nvSpPr>
        <p:spPr>
          <a:xfrm>
            <a:off x="5720019" y="5693396"/>
            <a:ext cx="3917547" cy="646331"/>
          </a:xfrm>
          <a:prstGeom prst="rect">
            <a:avLst/>
          </a:prstGeom>
          <a:noFill/>
        </p:spPr>
        <p:txBody>
          <a:bodyPr wrap="none" rtlCol="0">
            <a:spAutoFit/>
          </a:bodyPr>
          <a:lstStyle/>
          <a:p>
            <a:r>
              <a:rPr lang="en-US" sz="3600">
                <a:sym typeface="Wingdings" pitchFamily="2" charset="2"/>
              </a:rPr>
              <a:t></a:t>
            </a:r>
            <a:r>
              <a:rPr lang="en-US" sz="3600" i="1"/>
              <a:t>“Power Law Trend”</a:t>
            </a:r>
            <a:endParaRPr lang="en-US" sz="3600"/>
          </a:p>
        </p:txBody>
      </p:sp>
      <p:pic>
        <p:nvPicPr>
          <p:cNvPr id="19466" name="Picture 10">
            <a:extLst>
              <a:ext uri="{FF2B5EF4-FFF2-40B4-BE49-F238E27FC236}">
                <a16:creationId xmlns:a16="http://schemas.microsoft.com/office/drawing/2014/main" id="{F0225424-3E5B-E5A5-9F33-5271673822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1569" y="5577556"/>
            <a:ext cx="3451457" cy="76217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B82A191-9FD1-600C-E580-A9C8D596357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6341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C67297A5-848E-621D-00CA-3CB044FD36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10"/>
          <a:stretch/>
        </p:blipFill>
        <p:spPr bwMode="auto">
          <a:xfrm>
            <a:off x="838200" y="1365462"/>
            <a:ext cx="4696428" cy="26938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EC2651D-5494-FFF2-9817-B735940AC994}"/>
              </a:ext>
            </a:extLst>
          </p:cNvPr>
          <p:cNvSpPr txBox="1"/>
          <p:nvPr/>
        </p:nvSpPr>
        <p:spPr>
          <a:xfrm>
            <a:off x="0" y="4138485"/>
            <a:ext cx="4825679" cy="2308324"/>
          </a:xfrm>
          <a:prstGeom prst="rect">
            <a:avLst/>
          </a:prstGeom>
          <a:noFill/>
        </p:spPr>
        <p:txBody>
          <a:bodyPr wrap="square">
            <a:spAutoFit/>
          </a:bodyPr>
          <a:lstStyle/>
          <a:p>
            <a:pPr algn="ctr"/>
            <a:endParaRPr lang="en-US" sz="2400" i="1">
              <a:solidFill>
                <a:srgbClr val="000000"/>
              </a:solidFill>
            </a:endParaRPr>
          </a:p>
          <a:p>
            <a:pPr algn="ctr"/>
            <a:endParaRPr lang="en-US" sz="2400" i="1">
              <a:solidFill>
                <a:srgbClr val="000000"/>
              </a:solidFill>
            </a:endParaRPr>
          </a:p>
          <a:p>
            <a:pPr algn="ctr"/>
            <a:r>
              <a:rPr lang="en-US" sz="2400" i="1">
                <a:solidFill>
                  <a:schemeClr val="bg2">
                    <a:lumMod val="10000"/>
                  </a:schemeClr>
                </a:solidFill>
              </a:rPr>
              <a:t>“</a:t>
            </a:r>
            <a:r>
              <a:rPr lang="en-US" sz="2400" i="1" u="none" strike="noStrike">
                <a:solidFill>
                  <a:schemeClr val="bg2">
                    <a:lumMod val="10000"/>
                  </a:schemeClr>
                </a:solidFill>
                <a:effectLst/>
              </a:rPr>
              <a:t>Wave strain diminishes as distance increases”</a:t>
            </a:r>
          </a:p>
          <a:p>
            <a:pPr algn="ctr"/>
            <a:r>
              <a:rPr lang="en-US" sz="2400" i="1" u="none" strike="noStrike">
                <a:solidFill>
                  <a:schemeClr val="bg2">
                    <a:lumMod val="10000"/>
                  </a:schemeClr>
                </a:solidFill>
                <a:effectLst/>
              </a:rPr>
              <a:t>“Wave strain has extraordinarily small magnitude”</a:t>
            </a:r>
            <a:endParaRPr lang="en-US" sz="2400">
              <a:solidFill>
                <a:schemeClr val="bg2">
                  <a:lumMod val="10000"/>
                </a:schemeClr>
              </a:solidFill>
            </a:endParaRPr>
          </a:p>
        </p:txBody>
      </p:sp>
      <p:cxnSp>
        <p:nvCxnSpPr>
          <p:cNvPr id="13" name="Straight Arrow Connector 12">
            <a:extLst>
              <a:ext uri="{FF2B5EF4-FFF2-40B4-BE49-F238E27FC236}">
                <a16:creationId xmlns:a16="http://schemas.microsoft.com/office/drawing/2014/main" id="{AEA185FB-B045-EABF-B811-CF8C907DAEE3}"/>
              </a:ext>
            </a:extLst>
          </p:cNvPr>
          <p:cNvCxnSpPr>
            <a:cxnSpLocks/>
            <a:stCxn id="8" idx="3"/>
          </p:cNvCxnSpPr>
          <p:nvPr/>
        </p:nvCxnSpPr>
        <p:spPr>
          <a:xfrm>
            <a:off x="4825679" y="5292647"/>
            <a:ext cx="256078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9A21C40-8A18-8D7B-E84B-8AA44544988E}"/>
              </a:ext>
            </a:extLst>
          </p:cNvPr>
          <p:cNvSpPr txBox="1"/>
          <p:nvPr/>
        </p:nvSpPr>
        <p:spPr>
          <a:xfrm>
            <a:off x="5229417" y="5292647"/>
            <a:ext cx="1733167" cy="954107"/>
          </a:xfrm>
          <a:prstGeom prst="rect">
            <a:avLst/>
          </a:prstGeom>
          <a:noFill/>
        </p:spPr>
        <p:txBody>
          <a:bodyPr wrap="none" rtlCol="0">
            <a:spAutoFit/>
          </a:bodyPr>
          <a:lstStyle/>
          <a:p>
            <a:pPr algn="ctr"/>
            <a:r>
              <a:rPr lang="en-US" sz="2800"/>
              <a:t>Guide the </a:t>
            </a:r>
          </a:p>
          <a:p>
            <a:pPr algn="ctr"/>
            <a:r>
              <a:rPr lang="en-US" sz="2800"/>
              <a:t>search for</a:t>
            </a:r>
          </a:p>
        </p:txBody>
      </p:sp>
      <p:pic>
        <p:nvPicPr>
          <p:cNvPr id="17" name="Picture 16">
            <a:extLst>
              <a:ext uri="{FF2B5EF4-FFF2-40B4-BE49-F238E27FC236}">
                <a16:creationId xmlns:a16="http://schemas.microsoft.com/office/drawing/2014/main" id="{2957F2FB-A263-829F-4F74-3EE45B7F57F2}"/>
              </a:ext>
            </a:extLst>
          </p:cNvPr>
          <p:cNvPicPr>
            <a:picLocks noChangeAspect="1"/>
          </p:cNvPicPr>
          <p:nvPr/>
        </p:nvPicPr>
        <p:blipFill>
          <a:blip r:embed="rId4"/>
          <a:stretch>
            <a:fillRect/>
          </a:stretch>
        </p:blipFill>
        <p:spPr>
          <a:xfrm>
            <a:off x="7596736" y="4483647"/>
            <a:ext cx="4372452" cy="1618000"/>
          </a:xfrm>
          <a:prstGeom prst="rect">
            <a:avLst/>
          </a:prstGeom>
        </p:spPr>
      </p:pic>
      <p:pic>
        <p:nvPicPr>
          <p:cNvPr id="18" name="Picture 17">
            <a:extLst>
              <a:ext uri="{FF2B5EF4-FFF2-40B4-BE49-F238E27FC236}">
                <a16:creationId xmlns:a16="http://schemas.microsoft.com/office/drawing/2014/main" id="{14898394-D7C3-6D72-BA41-A73D0784E733}"/>
              </a:ext>
            </a:extLst>
          </p:cNvPr>
          <p:cNvPicPr>
            <a:picLocks noChangeAspect="1"/>
          </p:cNvPicPr>
          <p:nvPr/>
        </p:nvPicPr>
        <p:blipFill>
          <a:blip r:embed="rId5"/>
          <a:stretch>
            <a:fillRect/>
          </a:stretch>
        </p:blipFill>
        <p:spPr>
          <a:xfrm>
            <a:off x="5802770" y="1450187"/>
            <a:ext cx="5551030" cy="2456379"/>
          </a:xfrm>
          <a:prstGeom prst="rect">
            <a:avLst/>
          </a:prstGeom>
        </p:spPr>
      </p:pic>
      <p:sp>
        <p:nvSpPr>
          <p:cNvPr id="4" name="Google Shape;55;p13">
            <a:extLst>
              <a:ext uri="{FF2B5EF4-FFF2-40B4-BE49-F238E27FC236}">
                <a16:creationId xmlns:a16="http://schemas.microsoft.com/office/drawing/2014/main" id="{BAB74691-65D1-634F-8E03-7ED1EDA26649}"/>
              </a:ext>
            </a:extLst>
          </p:cNvPr>
          <p:cNvSpPr/>
          <p:nvPr/>
        </p:nvSpPr>
        <p:spPr>
          <a:xfrm>
            <a:off x="94653" y="4248915"/>
            <a:ext cx="4825679" cy="498231"/>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Gill Sans MT" panose="020B0502020104020203"/>
                <a:ea typeface="+mn-ea"/>
                <a:cs typeface="+mn-cs"/>
              </a:rPr>
              <a:t>Concepts (by Physicist or LLM)</a:t>
            </a:r>
          </a:p>
        </p:txBody>
      </p:sp>
    </p:spTree>
    <p:extLst>
      <p:ext uri="{BB962C8B-B14F-4D97-AF65-F5344CB8AC3E}">
        <p14:creationId xmlns:p14="http://schemas.microsoft.com/office/powerpoint/2010/main" val="59911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3">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4">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5">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6">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7">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Tree>
    <p:extLst>
      <p:ext uri="{BB962C8B-B14F-4D97-AF65-F5344CB8AC3E}">
        <p14:creationId xmlns:p14="http://schemas.microsoft.com/office/powerpoint/2010/main" val="584247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8">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p>
        </p:txBody>
      </p:sp>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9">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10">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1">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2">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13">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
        <p:nvSpPr>
          <p:cNvPr id="2" name="Rectangular Callout 1">
            <a:extLst>
              <a:ext uri="{FF2B5EF4-FFF2-40B4-BE49-F238E27FC236}">
                <a16:creationId xmlns:a16="http://schemas.microsoft.com/office/drawing/2014/main" id="{49794379-9877-A750-D9C0-286168F65788}"/>
              </a:ext>
            </a:extLst>
          </p:cNvPr>
          <p:cNvSpPr/>
          <p:nvPr/>
        </p:nvSpPr>
        <p:spPr>
          <a:xfrm>
            <a:off x="9260732" y="426411"/>
            <a:ext cx="2801566" cy="1877049"/>
          </a:xfrm>
          <a:prstGeom prst="wedgeRectCallout">
            <a:avLst>
              <a:gd name="adj1" fmla="val -58680"/>
              <a:gd name="adj2" fmla="val 345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Evolution </a:t>
            </a:r>
            <a:r>
              <a:rPr lang="en-US" sz="2400"/>
              <a:t>provides </a:t>
            </a:r>
            <a:r>
              <a:rPr lang="en-US" sz="2400" i="1"/>
              <a:t>neural guidance </a:t>
            </a:r>
            <a:r>
              <a:rPr lang="en-US" sz="2400"/>
              <a:t>(over a language prior)</a:t>
            </a:r>
          </a:p>
        </p:txBody>
      </p:sp>
    </p:spTree>
    <p:extLst>
      <p:ext uri="{BB962C8B-B14F-4D97-AF65-F5344CB8AC3E}">
        <p14:creationId xmlns:p14="http://schemas.microsoft.com/office/powerpoint/2010/main" val="1427897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Google Shape;61;p13">
            <a:extLst>
              <a:ext uri="{FF2B5EF4-FFF2-40B4-BE49-F238E27FC236}">
                <a16:creationId xmlns:a16="http://schemas.microsoft.com/office/drawing/2014/main" id="{2E5B110A-5A99-46F3-8C53-04DB9D5B7A0F}"/>
              </a:ext>
            </a:extLst>
          </p:cNvPr>
          <p:cNvSpPr/>
          <p:nvPr/>
        </p:nvSpPr>
        <p:spPr>
          <a:xfrm>
            <a:off x="8521358" y="3944162"/>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9471802" y="4277667"/>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8521359" y="2961861"/>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9497762" y="3295348"/>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411938" y="4999539"/>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1362394" y="532828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8521375" y="4998640"/>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10223640"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8752287"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cxnSpLocks/>
            <a:stCxn id="137" idx="3"/>
          </p:cNvCxnSpPr>
          <p:nvPr/>
        </p:nvCxnSpPr>
        <p:spPr>
          <a:xfrm>
            <a:off x="3670625" y="5448279"/>
            <a:ext cx="454472"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cxnSpLocks/>
            <a:stCxn id="165" idx="3"/>
            <a:endCxn id="140" idx="1"/>
          </p:cNvCxnSpPr>
          <p:nvPr/>
        </p:nvCxnSpPr>
        <p:spPr>
          <a:xfrm rot="10800000" flipH="1">
            <a:off x="7377472" y="5447266"/>
            <a:ext cx="1143959" cy="3685"/>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cxnSpLocks/>
            <a:stCxn id="165" idx="3"/>
            <a:endCxn id="131" idx="1"/>
          </p:cNvCxnSpPr>
          <p:nvPr/>
        </p:nvCxnSpPr>
        <p:spPr>
          <a:xfrm rot="10800000" flipH="1">
            <a:off x="7377472" y="4392974"/>
            <a:ext cx="1143959" cy="1057978"/>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16200000" flipH="1">
            <a:off x="7319210" y="3411121"/>
            <a:ext cx="1228" cy="1228"/>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cxnSpLocks/>
            <a:stCxn id="165" idx="3"/>
            <a:endCxn id="134" idx="1"/>
          </p:cNvCxnSpPr>
          <p:nvPr/>
        </p:nvCxnSpPr>
        <p:spPr>
          <a:xfrm rot="10800000" flipH="1">
            <a:off x="7377472" y="3410741"/>
            <a:ext cx="1143959" cy="204021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5771394" y="606235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cxnSpLocks/>
            <a:stCxn id="131" idx="3"/>
            <a:endCxn id="148" idx="3"/>
          </p:cNvCxnSpPr>
          <p:nvPr/>
        </p:nvCxnSpPr>
        <p:spPr>
          <a:xfrm flipH="1">
            <a:off x="7125187" y="4392901"/>
            <a:ext cx="4654857" cy="1915333"/>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cxnSpLocks/>
            <a:stCxn id="148" idx="1"/>
            <a:endCxn id="162" idx="2"/>
          </p:cNvCxnSpPr>
          <p:nvPr/>
        </p:nvCxnSpPr>
        <p:spPr>
          <a:xfrm rot="10800000">
            <a:off x="4624979" y="5890394"/>
            <a:ext cx="1146416" cy="418032"/>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cxnSpLocks/>
            <a:stCxn id="140" idx="3"/>
            <a:endCxn id="148" idx="3"/>
          </p:cNvCxnSpPr>
          <p:nvPr/>
        </p:nvCxnSpPr>
        <p:spPr>
          <a:xfrm flipH="1">
            <a:off x="7124795" y="5447380"/>
            <a:ext cx="4655267" cy="86104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cxnSpLocks/>
            <a:stCxn id="134" idx="3"/>
            <a:endCxn id="148" idx="3"/>
          </p:cNvCxnSpPr>
          <p:nvPr/>
        </p:nvCxnSpPr>
        <p:spPr>
          <a:xfrm flipH="1">
            <a:off x="7124779" y="3410601"/>
            <a:ext cx="4655267" cy="2897974"/>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3366493" y="4550795"/>
            <a:ext cx="2374309"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4690319" y="6213032"/>
            <a:ext cx="1016625"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4165442" y="5115865"/>
            <a:ext cx="774508" cy="774507"/>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4366178" y="5388408"/>
            <a:ext cx="478351" cy="380265"/>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cxnSpLocks/>
            <a:stCxn id="163" idx="3"/>
          </p:cNvCxnSpPr>
          <p:nvPr/>
        </p:nvCxnSpPr>
        <p:spPr>
          <a:xfrm>
            <a:off x="4844528" y="5578539"/>
            <a:ext cx="1228" cy="1228"/>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6745306" y="5134663"/>
            <a:ext cx="632166" cy="63257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6819767" y="5199903"/>
            <a:ext cx="483172" cy="496596"/>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5365097" y="5201572"/>
            <a:ext cx="947021"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cxnSpLocks/>
            <a:stCxn id="167" idx="3"/>
            <a:endCxn id="165" idx="1"/>
          </p:cNvCxnSpPr>
          <p:nvPr/>
        </p:nvCxnSpPr>
        <p:spPr>
          <a:xfrm>
            <a:off x="6312118" y="5447642"/>
            <a:ext cx="433181" cy="3275"/>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cxnSpLocks/>
            <a:endCxn id="167" idx="1"/>
          </p:cNvCxnSpPr>
          <p:nvPr/>
        </p:nvCxnSpPr>
        <p:spPr>
          <a:xfrm>
            <a:off x="5074808" y="5447642"/>
            <a:ext cx="290289" cy="0"/>
          </a:xfrm>
          <a:prstGeom prst="straightConnector1">
            <a:avLst/>
          </a:prstGeom>
          <a:noFill/>
          <a:ln w="19050" cap="flat" cmpd="sng">
            <a:solidFill>
              <a:srgbClr val="000000"/>
            </a:solidFill>
            <a:prstDash val="solid"/>
            <a:round/>
            <a:headEnd type="none" w="med" len="med"/>
            <a:tailEnd type="triangle" w="med" len="med"/>
          </a:ln>
        </p:spPr>
      </p:cxnSp>
      <p:sp>
        <p:nvSpPr>
          <p:cNvPr id="171" name="Google Shape;97;p13">
            <a:extLst>
              <a:ext uri="{FF2B5EF4-FFF2-40B4-BE49-F238E27FC236}">
                <a16:creationId xmlns:a16="http://schemas.microsoft.com/office/drawing/2014/main" id="{5D91067B-AAE9-5275-8BE5-AF21D8D6E478}"/>
              </a:ext>
            </a:extLst>
          </p:cNvPr>
          <p:cNvSpPr txBox="1"/>
          <p:nvPr/>
        </p:nvSpPr>
        <p:spPr>
          <a:xfrm>
            <a:off x="6303875" y="4605404"/>
            <a:ext cx="1514906"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sp>
        <p:nvSpPr>
          <p:cNvPr id="4" name="Title 3">
            <a:extLst>
              <a:ext uri="{FF2B5EF4-FFF2-40B4-BE49-F238E27FC236}">
                <a16:creationId xmlns:a16="http://schemas.microsoft.com/office/drawing/2014/main" id="{828A58BD-33DF-A8CA-CADD-29A2D7D9749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53906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Google Shape;61;p13">
            <a:extLst>
              <a:ext uri="{FF2B5EF4-FFF2-40B4-BE49-F238E27FC236}">
                <a16:creationId xmlns:a16="http://schemas.microsoft.com/office/drawing/2014/main" id="{2E5B110A-5A99-46F3-8C53-04DB9D5B7A0F}"/>
              </a:ext>
            </a:extLst>
          </p:cNvPr>
          <p:cNvSpPr/>
          <p:nvPr/>
        </p:nvSpPr>
        <p:spPr>
          <a:xfrm>
            <a:off x="8521358" y="3944162"/>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10329415" y="4277667"/>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8618359" y="4277667"/>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8521359" y="2961861"/>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10355376" y="3295348"/>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8644319" y="3295348"/>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411938" y="4999539"/>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2220006" y="5328286"/>
            <a:ext cx="1353589" cy="49214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508951" y="532828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8521375" y="4998640"/>
            <a:ext cx="3258687" cy="897479"/>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10223640"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8752287" y="533054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cxnSpLocks/>
            <a:stCxn id="137" idx="3"/>
          </p:cNvCxnSpPr>
          <p:nvPr/>
        </p:nvCxnSpPr>
        <p:spPr>
          <a:xfrm>
            <a:off x="3670625" y="5448279"/>
            <a:ext cx="454472"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cxnSpLocks/>
            <a:stCxn id="165" idx="3"/>
            <a:endCxn id="140" idx="1"/>
          </p:cNvCxnSpPr>
          <p:nvPr/>
        </p:nvCxnSpPr>
        <p:spPr>
          <a:xfrm rot="10800000" flipH="1">
            <a:off x="7377472" y="5447266"/>
            <a:ext cx="1143959" cy="3685"/>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cxnSpLocks/>
            <a:stCxn id="165" idx="3"/>
            <a:endCxn id="131" idx="1"/>
          </p:cNvCxnSpPr>
          <p:nvPr/>
        </p:nvCxnSpPr>
        <p:spPr>
          <a:xfrm rot="10800000" flipH="1">
            <a:off x="7377472" y="4392974"/>
            <a:ext cx="1143959" cy="1057978"/>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16200000" flipH="1">
            <a:off x="7319210" y="3411121"/>
            <a:ext cx="1228" cy="1228"/>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cxnSpLocks/>
            <a:stCxn id="165" idx="3"/>
            <a:endCxn id="134" idx="1"/>
          </p:cNvCxnSpPr>
          <p:nvPr/>
        </p:nvCxnSpPr>
        <p:spPr>
          <a:xfrm rot="10800000" flipH="1">
            <a:off x="7377472" y="3410741"/>
            <a:ext cx="1143959" cy="204021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5771394" y="6062356"/>
            <a:ext cx="1353589"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cxnSpLocks/>
            <a:stCxn id="131" idx="3"/>
            <a:endCxn id="148" idx="3"/>
          </p:cNvCxnSpPr>
          <p:nvPr/>
        </p:nvCxnSpPr>
        <p:spPr>
          <a:xfrm flipH="1">
            <a:off x="7125187" y="4392901"/>
            <a:ext cx="4654857" cy="1915333"/>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cxnSpLocks/>
            <a:stCxn id="148" idx="1"/>
            <a:endCxn id="162" idx="2"/>
          </p:cNvCxnSpPr>
          <p:nvPr/>
        </p:nvCxnSpPr>
        <p:spPr>
          <a:xfrm rot="10800000">
            <a:off x="4624979" y="5890394"/>
            <a:ext cx="1146416" cy="418032"/>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cxnSpLocks/>
            <a:stCxn id="140" idx="3"/>
            <a:endCxn id="148" idx="3"/>
          </p:cNvCxnSpPr>
          <p:nvPr/>
        </p:nvCxnSpPr>
        <p:spPr>
          <a:xfrm flipH="1">
            <a:off x="7124795" y="5447380"/>
            <a:ext cx="4655267" cy="86104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cxnSpLocks/>
            <a:stCxn id="134" idx="3"/>
            <a:endCxn id="148" idx="3"/>
          </p:cNvCxnSpPr>
          <p:nvPr/>
        </p:nvCxnSpPr>
        <p:spPr>
          <a:xfrm flipH="1">
            <a:off x="7124779" y="3410601"/>
            <a:ext cx="4655267" cy="2897974"/>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3366493" y="4550795"/>
            <a:ext cx="2374309"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817251" y="5377701"/>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9955980" y="3344766"/>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9926674" y="4327096"/>
            <a:ext cx="447921"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4690319" y="6213032"/>
            <a:ext cx="1016625"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4165442" y="5115865"/>
            <a:ext cx="774508" cy="774507"/>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4366178" y="5388408"/>
            <a:ext cx="478351" cy="380265"/>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cxnSpLocks/>
            <a:stCxn id="163" idx="3"/>
          </p:cNvCxnSpPr>
          <p:nvPr/>
        </p:nvCxnSpPr>
        <p:spPr>
          <a:xfrm>
            <a:off x="4844528" y="5578539"/>
            <a:ext cx="1228" cy="1228"/>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6745306" y="5134663"/>
            <a:ext cx="632166" cy="63257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6819767" y="5199903"/>
            <a:ext cx="483172" cy="496596"/>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5365097" y="5201572"/>
            <a:ext cx="947021" cy="49214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cxnSpLocks/>
            <a:stCxn id="167" idx="3"/>
            <a:endCxn id="165" idx="1"/>
          </p:cNvCxnSpPr>
          <p:nvPr/>
        </p:nvCxnSpPr>
        <p:spPr>
          <a:xfrm>
            <a:off x="6312118" y="5447642"/>
            <a:ext cx="433181" cy="3275"/>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cxnSpLocks/>
            <a:endCxn id="167" idx="1"/>
          </p:cNvCxnSpPr>
          <p:nvPr/>
        </p:nvCxnSpPr>
        <p:spPr>
          <a:xfrm>
            <a:off x="5074808" y="5447642"/>
            <a:ext cx="290289" cy="0"/>
          </a:xfrm>
          <a:prstGeom prst="straightConnector1">
            <a:avLst/>
          </a:prstGeom>
          <a:noFill/>
          <a:ln w="19050" cap="flat" cmpd="sng">
            <a:solidFill>
              <a:srgbClr val="000000"/>
            </a:solidFill>
            <a:prstDash val="solid"/>
            <a:round/>
            <a:headEnd type="none" w="med" len="med"/>
            <a:tailEnd type="triangle" w="med" len="med"/>
          </a:ln>
        </p:spPr>
      </p:cxnSp>
      <p:sp>
        <p:nvSpPr>
          <p:cNvPr id="171" name="Google Shape;97;p13">
            <a:extLst>
              <a:ext uri="{FF2B5EF4-FFF2-40B4-BE49-F238E27FC236}">
                <a16:creationId xmlns:a16="http://schemas.microsoft.com/office/drawing/2014/main" id="{5D91067B-AAE9-5275-8BE5-AF21D8D6E478}"/>
              </a:ext>
            </a:extLst>
          </p:cNvPr>
          <p:cNvSpPr txBox="1"/>
          <p:nvPr/>
        </p:nvSpPr>
        <p:spPr>
          <a:xfrm>
            <a:off x="6303875" y="4605404"/>
            <a:ext cx="1514906" cy="3930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sp>
        <p:nvSpPr>
          <p:cNvPr id="4" name="Title 3">
            <a:extLst>
              <a:ext uri="{FF2B5EF4-FFF2-40B4-BE49-F238E27FC236}">
                <a16:creationId xmlns:a16="http://schemas.microsoft.com/office/drawing/2014/main" id="{828A58BD-33DF-A8CA-CADD-29A2D7D9749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87303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584775"/>
          </a:xfrm>
          <a:prstGeom prst="rect">
            <a:avLst/>
          </a:prstGeom>
          <a:noFill/>
        </p:spPr>
        <p:txBody>
          <a:bodyPr wrap="square" rtlCol="0">
            <a:spAutoFit/>
          </a:bodyPr>
          <a:lstStyle/>
          <a:p>
            <a:r>
              <a:rPr lang="en-US" sz="1600" b="1"/>
              <a:t>Observation:</a:t>
            </a:r>
            <a:r>
              <a:rPr lang="en-US" sz="1600"/>
              <a:t> Apparent Retrograde Planetary Motion</a:t>
            </a:r>
          </a:p>
        </p:txBody>
      </p:sp>
      <p:pic>
        <p:nvPicPr>
          <p:cNvPr id="3"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CA43EBE9-E9ED-420E-F6D1-245E274AEA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1" r="10473"/>
          <a:stretch/>
        </p:blipFill>
        <p:spPr bwMode="auto">
          <a:xfrm>
            <a:off x="378613" y="4010891"/>
            <a:ext cx="2848682" cy="20781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0B6717B-4D43-8875-CF70-988F22A0AAB1}"/>
              </a:ext>
            </a:extLst>
          </p:cNvPr>
          <p:cNvSpPr/>
          <p:nvPr/>
        </p:nvSpPr>
        <p:spPr>
          <a:xfrm>
            <a:off x="961535" y="3124280"/>
            <a:ext cx="965878"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8FFF9B2-6DFD-DA8E-1FBD-B4B892781BE2}"/>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5" name="Title 4">
            <a:extLst>
              <a:ext uri="{FF2B5EF4-FFF2-40B4-BE49-F238E27FC236}">
                <a16:creationId xmlns:a16="http://schemas.microsoft.com/office/drawing/2014/main" id="{71961AAB-9E72-6373-E796-B02DBD82C3A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62092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 name="Group 171">
            <a:extLst>
              <a:ext uri="{FF2B5EF4-FFF2-40B4-BE49-F238E27FC236}">
                <a16:creationId xmlns:a16="http://schemas.microsoft.com/office/drawing/2014/main" id="{7ECE6030-DB8B-29AC-127E-75E344A6F8FA}"/>
              </a:ext>
            </a:extLst>
          </p:cNvPr>
          <p:cNvGrpSpPr/>
          <p:nvPr/>
        </p:nvGrpSpPr>
        <p:grpSpPr>
          <a:xfrm>
            <a:off x="411938" y="2961861"/>
            <a:ext cx="11368124" cy="3644228"/>
            <a:chOff x="101175" y="2050425"/>
            <a:chExt cx="8329635" cy="2670194"/>
          </a:xfrm>
        </p:grpSpPr>
        <p:cxnSp>
          <p:nvCxnSpPr>
            <p:cNvPr id="128" name="Google Shape;54;p13">
              <a:extLst>
                <a:ext uri="{FF2B5EF4-FFF2-40B4-BE49-F238E27FC236}">
                  <a16:creationId xmlns:a16="http://schemas.microsoft.com/office/drawing/2014/main" id="{A370303D-5B3E-13BF-916C-5BB47CEDCA8B}"/>
                </a:ext>
              </a:extLst>
            </p:cNvPr>
            <p:cNvCxnSpPr>
              <a:stCxn id="170" idx="3"/>
              <a:endCxn id="155" idx="3"/>
            </p:cNvCxnSpPr>
            <p:nvPr/>
          </p:nvCxnSpPr>
          <p:spPr>
            <a:xfrm>
              <a:off x="2539703" y="2467546"/>
              <a:ext cx="4882800" cy="7500"/>
            </a:xfrm>
            <a:prstGeom prst="straightConnector1">
              <a:avLst/>
            </a:prstGeom>
            <a:noFill/>
            <a:ln w="28575" cap="flat" cmpd="sng">
              <a:solidFill>
                <a:srgbClr val="FFE599"/>
              </a:solidFill>
              <a:prstDash val="dashDot"/>
              <a:round/>
              <a:headEnd type="none" w="med" len="med"/>
              <a:tailEnd type="triangle" w="med" len="med"/>
            </a:ln>
          </p:spPr>
        </p:cxnSp>
        <p:cxnSp>
          <p:nvCxnSpPr>
            <p:cNvPr id="129" name="Google Shape;57;p13">
              <a:extLst>
                <a:ext uri="{FF2B5EF4-FFF2-40B4-BE49-F238E27FC236}">
                  <a16:creationId xmlns:a16="http://schemas.microsoft.com/office/drawing/2014/main" id="{C208D340-FF4F-4284-1427-D68C2BAC2435}"/>
                </a:ext>
              </a:extLst>
            </p:cNvPr>
            <p:cNvCxnSpPr>
              <a:stCxn id="170" idx="2"/>
              <a:endCxn id="138" idx="0"/>
            </p:cNvCxnSpPr>
            <p:nvPr/>
          </p:nvCxnSpPr>
          <p:spPr>
            <a:xfrm>
              <a:off x="1921853" y="2699296"/>
              <a:ext cx="0" cy="1085100"/>
            </a:xfrm>
            <a:prstGeom prst="straightConnector1">
              <a:avLst/>
            </a:prstGeom>
            <a:noFill/>
            <a:ln w="28575" cap="flat" cmpd="sng">
              <a:solidFill>
                <a:srgbClr val="FFE599"/>
              </a:solidFill>
              <a:prstDash val="dashDot"/>
              <a:round/>
              <a:headEnd type="none" w="med" len="med"/>
              <a:tailEnd type="triangle" w="med" len="med"/>
            </a:ln>
          </p:spPr>
        </p:cxnSp>
        <p:cxnSp>
          <p:nvCxnSpPr>
            <p:cNvPr id="130" name="Google Shape;59;p13">
              <a:extLst>
                <a:ext uri="{FF2B5EF4-FFF2-40B4-BE49-F238E27FC236}">
                  <a16:creationId xmlns:a16="http://schemas.microsoft.com/office/drawing/2014/main" id="{F58085FD-00FC-CEDF-F188-81F26CF0D726}"/>
                </a:ext>
              </a:extLst>
            </p:cNvPr>
            <p:cNvCxnSpPr>
              <a:stCxn id="170" idx="3"/>
              <a:endCxn id="156" idx="3"/>
            </p:cNvCxnSpPr>
            <p:nvPr/>
          </p:nvCxnSpPr>
          <p:spPr>
            <a:xfrm>
              <a:off x="2539703" y="2467546"/>
              <a:ext cx="4861200" cy="727200"/>
            </a:xfrm>
            <a:prstGeom prst="bentConnector3">
              <a:avLst>
                <a:gd name="adj1" fmla="val 43165"/>
              </a:avLst>
            </a:prstGeom>
            <a:noFill/>
            <a:ln w="28575" cap="flat" cmpd="sng">
              <a:solidFill>
                <a:srgbClr val="FFE599"/>
              </a:solidFill>
              <a:prstDash val="dashDot"/>
              <a:round/>
              <a:headEnd type="none" w="med" len="med"/>
              <a:tailEnd type="triangle" w="med" len="med"/>
            </a:ln>
          </p:spPr>
        </p:cxnSp>
        <p:sp>
          <p:nvSpPr>
            <p:cNvPr id="131" name="Google Shape;61;p13">
              <a:extLst>
                <a:ext uri="{FF2B5EF4-FFF2-40B4-BE49-F238E27FC236}">
                  <a16:creationId xmlns:a16="http://schemas.microsoft.com/office/drawing/2014/main" id="{2E5B110A-5A99-46F3-8C53-04DB9D5B7A0F}"/>
                </a:ext>
              </a:extLst>
            </p:cNvPr>
            <p:cNvSpPr/>
            <p:nvPr/>
          </p:nvSpPr>
          <p:spPr>
            <a:xfrm>
              <a:off x="6043097" y="277017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Crossover</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2" name="Google Shape;62;p13">
              <a:extLst>
                <a:ext uri="{FF2B5EF4-FFF2-40B4-BE49-F238E27FC236}">
                  <a16:creationId xmlns:a16="http://schemas.microsoft.com/office/drawing/2014/main" id="{D38915F0-6407-A911-EE3E-4BAB5ABA76E8}"/>
                </a:ext>
              </a:extLst>
            </p:cNvPr>
            <p:cNvSpPr/>
            <p:nvPr/>
          </p:nvSpPr>
          <p:spPr>
            <a:xfrm>
              <a:off x="7367894" y="3014541"/>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Crossover</a:t>
              </a:r>
              <a:endParaRPr sz="1100" i="1">
                <a:latin typeface="Open Sans"/>
                <a:ea typeface="Open Sans"/>
                <a:cs typeface="Open Sans"/>
                <a:sym typeface="Open Sans"/>
              </a:endParaRPr>
            </a:p>
          </p:txBody>
        </p:sp>
        <p:sp>
          <p:nvSpPr>
            <p:cNvPr id="133" name="Google Shape;63;p13">
              <a:extLst>
                <a:ext uri="{FF2B5EF4-FFF2-40B4-BE49-F238E27FC236}">
                  <a16:creationId xmlns:a16="http://schemas.microsoft.com/office/drawing/2014/main" id="{199A080E-0C29-2E97-FB35-E0EB99DBDF9C}"/>
                </a:ext>
              </a:extLst>
            </p:cNvPr>
            <p:cNvSpPr/>
            <p:nvPr/>
          </p:nvSpPr>
          <p:spPr>
            <a:xfrm>
              <a:off x="6114172" y="3014541"/>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Crossover</a:t>
              </a:r>
              <a:endParaRPr sz="1100" i="1">
                <a:latin typeface="Open Sans"/>
                <a:ea typeface="Open Sans"/>
                <a:cs typeface="Open Sans"/>
                <a:sym typeface="Open Sans"/>
              </a:endParaRPr>
            </a:p>
          </p:txBody>
        </p:sp>
        <p:sp>
          <p:nvSpPr>
            <p:cNvPr id="134" name="Google Shape;64;p13">
              <a:extLst>
                <a:ext uri="{FF2B5EF4-FFF2-40B4-BE49-F238E27FC236}">
                  <a16:creationId xmlns:a16="http://schemas.microsoft.com/office/drawing/2014/main" id="{C6944D3D-2955-A32F-75E8-CBB455D57FE0}"/>
                </a:ext>
              </a:extLst>
            </p:cNvPr>
            <p:cNvSpPr/>
            <p:nvPr/>
          </p:nvSpPr>
          <p:spPr>
            <a:xfrm>
              <a:off x="6043098" y="2050425"/>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i="1">
                  <a:latin typeface="Open Sans"/>
                  <a:ea typeface="Open Sans"/>
                  <a:cs typeface="Open Sans"/>
                  <a:sym typeface="Open Sans"/>
                </a:rPr>
                <a:t>Mutation</a:t>
              </a:r>
              <a:endParaRPr sz="13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35" name="Google Shape;65;p13">
              <a:extLst>
                <a:ext uri="{FF2B5EF4-FFF2-40B4-BE49-F238E27FC236}">
                  <a16:creationId xmlns:a16="http://schemas.microsoft.com/office/drawing/2014/main" id="{0C8489AC-2490-E7F8-E6EC-8B0C4E3E3B51}"/>
                </a:ext>
              </a:extLst>
            </p:cNvPr>
            <p:cNvSpPr/>
            <p:nvPr/>
          </p:nvSpPr>
          <p:spPr>
            <a:xfrm>
              <a:off x="7386916" y="2294777"/>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Mutation</a:t>
              </a:r>
              <a:endParaRPr sz="1100" i="1">
                <a:latin typeface="Open Sans"/>
                <a:ea typeface="Open Sans"/>
                <a:cs typeface="Open Sans"/>
                <a:sym typeface="Open Sans"/>
              </a:endParaRPr>
            </a:p>
          </p:txBody>
        </p:sp>
        <p:sp>
          <p:nvSpPr>
            <p:cNvPr id="136" name="Google Shape;66;p13">
              <a:extLst>
                <a:ext uri="{FF2B5EF4-FFF2-40B4-BE49-F238E27FC236}">
                  <a16:creationId xmlns:a16="http://schemas.microsoft.com/office/drawing/2014/main" id="{126BC57B-A324-1589-8F3B-E6D6A3BDEC85}"/>
                </a:ext>
              </a:extLst>
            </p:cNvPr>
            <p:cNvSpPr/>
            <p:nvPr/>
          </p:nvSpPr>
          <p:spPr>
            <a:xfrm>
              <a:off x="6133193" y="2294777"/>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Mutation</a:t>
              </a:r>
              <a:endParaRPr sz="1100" i="1">
                <a:latin typeface="Open Sans"/>
                <a:ea typeface="Open Sans"/>
                <a:cs typeface="Open Sans"/>
                <a:sym typeface="Open Sans"/>
              </a:endParaRPr>
            </a:p>
          </p:txBody>
        </p:sp>
        <p:sp>
          <p:nvSpPr>
            <p:cNvPr id="137" name="Google Shape;67;p13">
              <a:extLst>
                <a:ext uri="{FF2B5EF4-FFF2-40B4-BE49-F238E27FC236}">
                  <a16:creationId xmlns:a16="http://schemas.microsoft.com/office/drawing/2014/main" id="{5D42D879-F231-88BB-A384-CE185C789DFC}"/>
                </a:ext>
              </a:extLst>
            </p:cNvPr>
            <p:cNvSpPr/>
            <p:nvPr/>
          </p:nvSpPr>
          <p:spPr>
            <a:xfrm>
              <a:off x="101175" y="3543470"/>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Initialization</a:t>
              </a:r>
              <a:br>
                <a:rPr lang="en" sz="1100" b="1" i="1">
                  <a:latin typeface="Open Sans"/>
                  <a:ea typeface="Open Sans"/>
                  <a:cs typeface="Open Sans"/>
                  <a:sym typeface="Open Sans"/>
                </a:rPr>
              </a:br>
              <a:endParaRPr sz="11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a:p>
              <a:pPr marL="0" lvl="0" indent="0" algn="ctr" rtl="0">
                <a:spcBef>
                  <a:spcPts val="0"/>
                </a:spcBef>
                <a:spcAft>
                  <a:spcPts val="0"/>
                </a:spcAft>
                <a:buNone/>
              </a:pPr>
              <a:endParaRPr sz="700" b="1" i="1">
                <a:latin typeface="Open Sans"/>
                <a:ea typeface="Open Sans"/>
                <a:cs typeface="Open Sans"/>
                <a:sym typeface="Open Sans"/>
              </a:endParaRPr>
            </a:p>
          </p:txBody>
        </p:sp>
        <p:sp>
          <p:nvSpPr>
            <p:cNvPr id="138" name="Google Shape;58;p13">
              <a:extLst>
                <a:ext uri="{FF2B5EF4-FFF2-40B4-BE49-F238E27FC236}">
                  <a16:creationId xmlns:a16="http://schemas.microsoft.com/office/drawing/2014/main" id="{28538ABE-A713-B9FC-30DB-D6A2FDC38B19}"/>
                </a:ext>
              </a:extLst>
            </p:cNvPr>
            <p:cNvSpPr/>
            <p:nvPr/>
          </p:nvSpPr>
          <p:spPr>
            <a:xfrm>
              <a:off x="1425980" y="3784349"/>
              <a:ext cx="991800" cy="360600"/>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LLM Initialize</a:t>
              </a:r>
              <a:endParaRPr sz="1100" i="1">
                <a:latin typeface="Open Sans"/>
                <a:ea typeface="Open Sans"/>
                <a:cs typeface="Open Sans"/>
                <a:sym typeface="Open Sans"/>
              </a:endParaRPr>
            </a:p>
          </p:txBody>
        </p:sp>
        <p:sp>
          <p:nvSpPr>
            <p:cNvPr id="139" name="Google Shape;68;p13">
              <a:extLst>
                <a:ext uri="{FF2B5EF4-FFF2-40B4-BE49-F238E27FC236}">
                  <a16:creationId xmlns:a16="http://schemas.microsoft.com/office/drawing/2014/main" id="{29C37CF3-53BD-9280-EFD2-D9127674D457}"/>
                </a:ext>
              </a:extLst>
            </p:cNvPr>
            <p:cNvSpPr/>
            <p:nvPr/>
          </p:nvSpPr>
          <p:spPr>
            <a:xfrm>
              <a:off x="172258" y="3784349"/>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Symbolic Initialize</a:t>
              </a:r>
              <a:endParaRPr sz="1100" i="1">
                <a:latin typeface="Open Sans"/>
                <a:ea typeface="Open Sans"/>
                <a:cs typeface="Open Sans"/>
                <a:sym typeface="Open Sans"/>
              </a:endParaRPr>
            </a:p>
          </p:txBody>
        </p:sp>
        <p:sp>
          <p:nvSpPr>
            <p:cNvPr id="140" name="Google Shape;69;p13">
              <a:extLst>
                <a:ext uri="{FF2B5EF4-FFF2-40B4-BE49-F238E27FC236}">
                  <a16:creationId xmlns:a16="http://schemas.microsoft.com/office/drawing/2014/main" id="{13EF690B-58BE-CDBB-122C-7158AF71AD15}"/>
                </a:ext>
              </a:extLst>
            </p:cNvPr>
            <p:cNvSpPr/>
            <p:nvPr/>
          </p:nvSpPr>
          <p:spPr>
            <a:xfrm>
              <a:off x="6043110" y="3542811"/>
              <a:ext cx="2387700" cy="657600"/>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Other Symbolic Operations </a:t>
              </a:r>
              <a:endParaRPr sz="1100" b="1" i="1">
                <a:latin typeface="Open Sans"/>
                <a:ea typeface="Open Sans"/>
                <a:cs typeface="Open Sans"/>
                <a:sym typeface="Open Sans"/>
              </a:endParaRPr>
            </a:p>
            <a:p>
              <a:pPr marL="0" lvl="0" indent="0" algn="ctr" rtl="0">
                <a:spcBef>
                  <a:spcPts val="0"/>
                </a:spcBef>
                <a:spcAft>
                  <a:spcPts val="0"/>
                </a:spcAft>
                <a:buNone/>
              </a:pPr>
              <a:br>
                <a:rPr lang="en" sz="900" b="1" i="1">
                  <a:latin typeface="Open Sans"/>
                  <a:ea typeface="Open Sans"/>
                  <a:cs typeface="Open Sans"/>
                  <a:sym typeface="Open Sans"/>
                </a:rPr>
              </a:b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a:p>
              <a:pPr marL="0" lvl="0" indent="0" algn="ctr" rtl="0">
                <a:spcBef>
                  <a:spcPts val="0"/>
                </a:spcBef>
                <a:spcAft>
                  <a:spcPts val="0"/>
                </a:spcAft>
                <a:buNone/>
              </a:pPr>
              <a:endParaRPr sz="900" b="1" i="1">
                <a:latin typeface="Open Sans"/>
                <a:ea typeface="Open Sans"/>
                <a:cs typeface="Open Sans"/>
                <a:sym typeface="Open Sans"/>
              </a:endParaRPr>
            </a:p>
          </p:txBody>
        </p:sp>
        <p:sp>
          <p:nvSpPr>
            <p:cNvPr id="141" name="Google Shape;70;p13">
              <a:extLst>
                <a:ext uri="{FF2B5EF4-FFF2-40B4-BE49-F238E27FC236}">
                  <a16:creationId xmlns:a16="http://schemas.microsoft.com/office/drawing/2014/main" id="{C0124933-8834-AFF9-2EF6-4DA98B0E0635}"/>
                </a:ext>
              </a:extLst>
            </p:cNvPr>
            <p:cNvSpPr/>
            <p:nvPr/>
          </p:nvSpPr>
          <p:spPr>
            <a:xfrm>
              <a:off x="7290391"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Simplify Tree</a:t>
              </a:r>
              <a:endParaRPr sz="1100" i="1">
                <a:latin typeface="Open Sans"/>
                <a:ea typeface="Open Sans"/>
                <a:cs typeface="Open Sans"/>
                <a:sym typeface="Open Sans"/>
              </a:endParaRPr>
            </a:p>
          </p:txBody>
        </p:sp>
        <p:sp>
          <p:nvSpPr>
            <p:cNvPr id="142" name="Google Shape;71;p13">
              <a:extLst>
                <a:ext uri="{FF2B5EF4-FFF2-40B4-BE49-F238E27FC236}">
                  <a16:creationId xmlns:a16="http://schemas.microsoft.com/office/drawing/2014/main" id="{EF4673C8-8D93-D9AB-E35B-BB6F623A9357}"/>
                </a:ext>
              </a:extLst>
            </p:cNvPr>
            <p:cNvSpPr/>
            <p:nvPr/>
          </p:nvSpPr>
          <p:spPr>
            <a:xfrm>
              <a:off x="6212303" y="3786005"/>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Open Sans"/>
                  <a:ea typeface="Open Sans"/>
                  <a:cs typeface="Open Sans"/>
                  <a:sym typeface="Open Sans"/>
                </a:rPr>
                <a:t>Optimize Constants</a:t>
              </a:r>
              <a:endParaRPr sz="1100" i="1">
                <a:latin typeface="Open Sans"/>
                <a:ea typeface="Open Sans"/>
                <a:cs typeface="Open Sans"/>
                <a:sym typeface="Open Sans"/>
              </a:endParaRPr>
            </a:p>
          </p:txBody>
        </p:sp>
        <p:cxnSp>
          <p:nvCxnSpPr>
            <p:cNvPr id="143" name="Google Shape;72;p13">
              <a:extLst>
                <a:ext uri="{FF2B5EF4-FFF2-40B4-BE49-F238E27FC236}">
                  <a16:creationId xmlns:a16="http://schemas.microsoft.com/office/drawing/2014/main" id="{46ED5EE9-8808-491B-6F96-A8AFE94E9D20}"/>
                </a:ext>
              </a:extLst>
            </p:cNvPr>
            <p:cNvCxnSpPr>
              <a:stCxn id="137" idx="3"/>
            </p:cNvCxnSpPr>
            <p:nvPr/>
          </p:nvCxnSpPr>
          <p:spPr>
            <a:xfrm>
              <a:off x="2488875" y="3872270"/>
              <a:ext cx="333000" cy="0"/>
            </a:xfrm>
            <a:prstGeom prst="straightConnector1">
              <a:avLst/>
            </a:prstGeom>
            <a:noFill/>
            <a:ln w="19050" cap="flat" cmpd="sng">
              <a:solidFill>
                <a:srgbClr val="000000"/>
              </a:solidFill>
              <a:prstDash val="solid"/>
              <a:round/>
              <a:headEnd type="none" w="med" len="med"/>
              <a:tailEnd type="triangle" w="med" len="med"/>
            </a:ln>
          </p:spPr>
        </p:cxnSp>
        <p:cxnSp>
          <p:nvCxnSpPr>
            <p:cNvPr id="144" name="Google Shape;73;p13">
              <a:extLst>
                <a:ext uri="{FF2B5EF4-FFF2-40B4-BE49-F238E27FC236}">
                  <a16:creationId xmlns:a16="http://schemas.microsoft.com/office/drawing/2014/main" id="{D359E8E6-999B-162C-A12B-96AC7AC86050}"/>
                </a:ext>
              </a:extLst>
            </p:cNvPr>
            <p:cNvCxnSpPr>
              <a:stCxn id="165" idx="3"/>
              <a:endCxn id="140" idx="1"/>
            </p:cNvCxnSpPr>
            <p:nvPr/>
          </p:nvCxnSpPr>
          <p:spPr>
            <a:xfrm rot="10800000" flipH="1">
              <a:off x="5204951" y="3871528"/>
              <a:ext cx="838200" cy="27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5" name="Google Shape;75;p13">
              <a:extLst>
                <a:ext uri="{FF2B5EF4-FFF2-40B4-BE49-F238E27FC236}">
                  <a16:creationId xmlns:a16="http://schemas.microsoft.com/office/drawing/2014/main" id="{95BE4C7D-7385-84FF-3833-7D2CF402D6BA}"/>
                </a:ext>
              </a:extLst>
            </p:cNvPr>
            <p:cNvCxnSpPr>
              <a:stCxn id="165" idx="3"/>
              <a:endCxn id="131" idx="1"/>
            </p:cNvCxnSpPr>
            <p:nvPr/>
          </p:nvCxnSpPr>
          <p:spPr>
            <a:xfrm rot="10800000" flipH="1">
              <a:off x="5204951" y="3099028"/>
              <a:ext cx="838200" cy="775200"/>
            </a:xfrm>
            <a:prstGeom prst="curvedConnector3">
              <a:avLst>
                <a:gd name="adj1" fmla="val 49994"/>
              </a:avLst>
            </a:prstGeom>
            <a:noFill/>
            <a:ln w="19050" cap="flat" cmpd="sng">
              <a:solidFill>
                <a:srgbClr val="000000"/>
              </a:solidFill>
              <a:prstDash val="solid"/>
              <a:round/>
              <a:headEnd type="none" w="med" len="med"/>
              <a:tailEnd type="stealth" w="med" len="med"/>
            </a:ln>
          </p:spPr>
        </p:cxnSp>
        <p:cxnSp>
          <p:nvCxnSpPr>
            <p:cNvPr id="146" name="Google Shape;76;p13">
              <a:extLst>
                <a:ext uri="{FF2B5EF4-FFF2-40B4-BE49-F238E27FC236}">
                  <a16:creationId xmlns:a16="http://schemas.microsoft.com/office/drawing/2014/main" id="{84D39FAA-10E9-9BFD-4BEE-A6AEB61ECA73}"/>
                </a:ext>
              </a:extLst>
            </p:cNvPr>
            <p:cNvCxnSpPr/>
            <p:nvPr/>
          </p:nvCxnSpPr>
          <p:spPr>
            <a:xfrm rot="-5400000" flipH="1">
              <a:off x="5162261" y="2379606"/>
              <a:ext cx="900" cy="9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47" name="Google Shape;77;p13">
              <a:extLst>
                <a:ext uri="{FF2B5EF4-FFF2-40B4-BE49-F238E27FC236}">
                  <a16:creationId xmlns:a16="http://schemas.microsoft.com/office/drawing/2014/main" id="{444EC91D-86B4-5278-2169-E79D63DD52A4}"/>
                </a:ext>
              </a:extLst>
            </p:cNvPr>
            <p:cNvCxnSpPr>
              <a:stCxn id="165" idx="3"/>
              <a:endCxn id="134" idx="1"/>
            </p:cNvCxnSpPr>
            <p:nvPr/>
          </p:nvCxnSpPr>
          <p:spPr>
            <a:xfrm rot="10800000" flipH="1">
              <a:off x="5204951" y="2379328"/>
              <a:ext cx="838200" cy="1494900"/>
            </a:xfrm>
            <a:prstGeom prst="curvedConnector3">
              <a:avLst>
                <a:gd name="adj1" fmla="val 49994"/>
              </a:avLst>
            </a:prstGeom>
            <a:noFill/>
            <a:ln w="19050" cap="flat" cmpd="sng">
              <a:solidFill>
                <a:srgbClr val="000000"/>
              </a:solidFill>
              <a:prstDash val="solid"/>
              <a:round/>
              <a:headEnd type="none" w="med" len="med"/>
              <a:tailEnd type="stealth" w="med" len="med"/>
            </a:ln>
          </p:spPr>
        </p:cxnSp>
        <p:sp>
          <p:nvSpPr>
            <p:cNvPr id="148" name="Google Shape;78;p13">
              <a:extLst>
                <a:ext uri="{FF2B5EF4-FFF2-40B4-BE49-F238E27FC236}">
                  <a16:creationId xmlns:a16="http://schemas.microsoft.com/office/drawing/2014/main" id="{21F9A913-2A3D-0A66-ABA2-3BECD86AC8C1}"/>
                </a:ext>
              </a:extLst>
            </p:cNvPr>
            <p:cNvSpPr/>
            <p:nvPr/>
          </p:nvSpPr>
          <p:spPr>
            <a:xfrm>
              <a:off x="4028148" y="4322216"/>
              <a:ext cx="9918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latin typeface="Open Sans"/>
                  <a:ea typeface="Open Sans"/>
                  <a:cs typeface="Open Sans"/>
                  <a:sym typeface="Open Sans"/>
                </a:rPr>
                <a:t>Replace Oldest</a:t>
              </a:r>
              <a:endParaRPr sz="1100" b="1" i="1">
                <a:latin typeface="Open Sans"/>
                <a:ea typeface="Open Sans"/>
                <a:cs typeface="Open Sans"/>
                <a:sym typeface="Open Sans"/>
              </a:endParaRPr>
            </a:p>
          </p:txBody>
        </p:sp>
        <p:cxnSp>
          <p:nvCxnSpPr>
            <p:cNvPr id="149" name="Google Shape;79;p13">
              <a:extLst>
                <a:ext uri="{FF2B5EF4-FFF2-40B4-BE49-F238E27FC236}">
                  <a16:creationId xmlns:a16="http://schemas.microsoft.com/office/drawing/2014/main" id="{C92D4B2A-3BF3-36A6-6D64-319CB5E1BF64}"/>
                </a:ext>
              </a:extLst>
            </p:cNvPr>
            <p:cNvCxnSpPr>
              <a:stCxn id="131" idx="3"/>
              <a:endCxn id="148" idx="3"/>
            </p:cNvCxnSpPr>
            <p:nvPr/>
          </p:nvCxnSpPr>
          <p:spPr>
            <a:xfrm flipH="1">
              <a:off x="5020097" y="3098975"/>
              <a:ext cx="3410700" cy="14034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0" name="Google Shape;80;p13">
              <a:extLst>
                <a:ext uri="{FF2B5EF4-FFF2-40B4-BE49-F238E27FC236}">
                  <a16:creationId xmlns:a16="http://schemas.microsoft.com/office/drawing/2014/main" id="{52FAC4CB-1831-1869-3E2D-268B76B9833A}"/>
                </a:ext>
              </a:extLst>
            </p:cNvPr>
            <p:cNvCxnSpPr>
              <a:stCxn id="148" idx="1"/>
              <a:endCxn id="162" idx="2"/>
            </p:cNvCxnSpPr>
            <p:nvPr/>
          </p:nvCxnSpPr>
          <p:spPr>
            <a:xfrm rot="10800000">
              <a:off x="3188148" y="4196216"/>
              <a:ext cx="840000" cy="306300"/>
            </a:xfrm>
            <a:prstGeom prst="bentConnector2">
              <a:avLst/>
            </a:prstGeom>
            <a:noFill/>
            <a:ln w="19050" cap="flat" cmpd="sng">
              <a:solidFill>
                <a:srgbClr val="000000"/>
              </a:solidFill>
              <a:prstDash val="solid"/>
              <a:round/>
              <a:headEnd type="none" w="med" len="med"/>
              <a:tailEnd type="stealth" w="med" len="med"/>
            </a:ln>
          </p:spPr>
        </p:cxnSp>
        <p:cxnSp>
          <p:nvCxnSpPr>
            <p:cNvPr id="151" name="Google Shape;82;p13">
              <a:extLst>
                <a:ext uri="{FF2B5EF4-FFF2-40B4-BE49-F238E27FC236}">
                  <a16:creationId xmlns:a16="http://schemas.microsoft.com/office/drawing/2014/main" id="{C1CAE252-AA4E-9D88-FECA-C36A84D5539B}"/>
                </a:ext>
              </a:extLst>
            </p:cNvPr>
            <p:cNvCxnSpPr>
              <a:stCxn id="140" idx="3"/>
              <a:endCxn id="148" idx="3"/>
            </p:cNvCxnSpPr>
            <p:nvPr/>
          </p:nvCxnSpPr>
          <p:spPr>
            <a:xfrm flipH="1">
              <a:off x="5019810" y="3871611"/>
              <a:ext cx="3411000" cy="630900"/>
            </a:xfrm>
            <a:prstGeom prst="bentConnector3">
              <a:avLst>
                <a:gd name="adj1" fmla="val -5955"/>
              </a:avLst>
            </a:prstGeom>
            <a:noFill/>
            <a:ln w="19050" cap="flat" cmpd="sng">
              <a:solidFill>
                <a:srgbClr val="000000"/>
              </a:solidFill>
              <a:prstDash val="solid"/>
              <a:round/>
              <a:headEnd type="none" w="med" len="med"/>
              <a:tailEnd type="stealth" w="med" len="med"/>
            </a:ln>
          </p:spPr>
        </p:cxnSp>
        <p:cxnSp>
          <p:nvCxnSpPr>
            <p:cNvPr id="152" name="Google Shape;83;p13">
              <a:extLst>
                <a:ext uri="{FF2B5EF4-FFF2-40B4-BE49-F238E27FC236}">
                  <a16:creationId xmlns:a16="http://schemas.microsoft.com/office/drawing/2014/main" id="{BB5C364A-955E-8825-0731-91B5B713CEE3}"/>
                </a:ext>
              </a:extLst>
            </p:cNvPr>
            <p:cNvCxnSpPr>
              <a:stCxn id="134" idx="3"/>
              <a:endCxn id="148" idx="3"/>
            </p:cNvCxnSpPr>
            <p:nvPr/>
          </p:nvCxnSpPr>
          <p:spPr>
            <a:xfrm flipH="1">
              <a:off x="5019798" y="2379225"/>
              <a:ext cx="3411000" cy="2123400"/>
            </a:xfrm>
            <a:prstGeom prst="bentConnector3">
              <a:avLst>
                <a:gd name="adj1" fmla="val -5955"/>
              </a:avLst>
            </a:prstGeom>
            <a:noFill/>
            <a:ln w="19050" cap="flat" cmpd="sng">
              <a:solidFill>
                <a:srgbClr val="000000"/>
              </a:solidFill>
              <a:prstDash val="solid"/>
              <a:round/>
              <a:headEnd type="none" w="med" len="med"/>
              <a:tailEnd type="stealth" w="med" len="med"/>
            </a:ln>
          </p:spPr>
        </p:cxnSp>
        <p:sp>
          <p:nvSpPr>
            <p:cNvPr id="153" name="Google Shape;84;p13">
              <a:extLst>
                <a:ext uri="{FF2B5EF4-FFF2-40B4-BE49-F238E27FC236}">
                  <a16:creationId xmlns:a16="http://schemas.microsoft.com/office/drawing/2014/main" id="{85B62978-F750-01AB-B435-D58B98A98D0A}"/>
                </a:ext>
              </a:extLst>
            </p:cNvPr>
            <p:cNvSpPr txBox="1"/>
            <p:nvPr/>
          </p:nvSpPr>
          <p:spPr>
            <a:xfrm>
              <a:off x="2266032" y="3214667"/>
              <a:ext cx="17397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Program</a:t>
              </a:r>
              <a:endParaRPr sz="1200" b="1">
                <a:latin typeface="Open Sans"/>
                <a:ea typeface="Open Sans"/>
                <a:cs typeface="Open Sans"/>
                <a:sym typeface="Open Sans"/>
              </a:endParaRPr>
            </a:p>
            <a:p>
              <a:pPr marL="0" lvl="0" indent="0" algn="ctr" rtl="0">
                <a:spcBef>
                  <a:spcPts val="0"/>
                </a:spcBef>
                <a:spcAft>
                  <a:spcPts val="0"/>
                </a:spcAft>
                <a:buNone/>
              </a:pPr>
              <a:r>
                <a:rPr lang="en" sz="1200" b="1">
                  <a:latin typeface="Open Sans"/>
                  <a:ea typeface="Open Sans"/>
                  <a:cs typeface="Open Sans"/>
                  <a:sym typeface="Open Sans"/>
                </a:rPr>
                <a:t>Population</a:t>
              </a:r>
              <a:endParaRPr sz="1200" b="1">
                <a:latin typeface="Open Sans"/>
                <a:ea typeface="Open Sans"/>
                <a:cs typeface="Open Sans"/>
                <a:sym typeface="Open Sans"/>
              </a:endParaRPr>
            </a:p>
          </p:txBody>
        </p:sp>
        <p:sp>
          <p:nvSpPr>
            <p:cNvPr id="154" name="Google Shape;85;p13">
              <a:extLst>
                <a:ext uri="{FF2B5EF4-FFF2-40B4-BE49-F238E27FC236}">
                  <a16:creationId xmlns:a16="http://schemas.microsoft.com/office/drawing/2014/main" id="{C96F1442-2675-7866-8862-DC687A8E04B7}"/>
                </a:ext>
              </a:extLst>
            </p:cNvPr>
            <p:cNvSpPr txBox="1"/>
            <p:nvPr/>
          </p:nvSpPr>
          <p:spPr>
            <a:xfrm>
              <a:off x="1130874" y="3820556"/>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5" name="Google Shape;56;p13">
              <a:extLst>
                <a:ext uri="{FF2B5EF4-FFF2-40B4-BE49-F238E27FC236}">
                  <a16:creationId xmlns:a16="http://schemas.microsoft.com/office/drawing/2014/main" id="{C499357C-EC2E-4715-02B7-B5D915C5A785}"/>
                </a:ext>
              </a:extLst>
            </p:cNvPr>
            <p:cNvSpPr txBox="1"/>
            <p:nvPr/>
          </p:nvSpPr>
          <p:spPr>
            <a:xfrm>
              <a:off x="7094271" y="2330987"/>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6" name="Google Shape;60;p13">
              <a:extLst>
                <a:ext uri="{FF2B5EF4-FFF2-40B4-BE49-F238E27FC236}">
                  <a16:creationId xmlns:a16="http://schemas.microsoft.com/office/drawing/2014/main" id="{35B6E2AF-06B6-C96B-8580-BB56C418C02F}"/>
                </a:ext>
              </a:extLst>
            </p:cNvPr>
            <p:cNvSpPr txBox="1"/>
            <p:nvPr/>
          </p:nvSpPr>
          <p:spPr>
            <a:xfrm>
              <a:off x="7072798" y="3050758"/>
              <a:ext cx="3282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or</a:t>
              </a:r>
              <a:endParaRPr sz="900" i="1">
                <a:latin typeface="Open Sans"/>
                <a:ea typeface="Open Sans"/>
                <a:cs typeface="Open Sans"/>
                <a:sym typeface="Open Sans"/>
              </a:endParaRPr>
            </a:p>
          </p:txBody>
        </p:sp>
        <p:sp>
          <p:nvSpPr>
            <p:cNvPr id="157" name="Google Shape;86;p13">
              <a:extLst>
                <a:ext uri="{FF2B5EF4-FFF2-40B4-BE49-F238E27FC236}">
                  <a16:creationId xmlns:a16="http://schemas.microsoft.com/office/drawing/2014/main" id="{3BD93FBC-5A69-757D-0AB8-592BBE3E2036}"/>
                </a:ext>
              </a:extLst>
            </p:cNvPr>
            <p:cNvSpPr txBox="1"/>
            <p:nvPr/>
          </p:nvSpPr>
          <p:spPr>
            <a:xfrm>
              <a:off x="3236024" y="4432619"/>
              <a:ext cx="7449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i="1">
                  <a:latin typeface="Open Sans"/>
                  <a:ea typeface="Open Sans"/>
                  <a:cs typeface="Open Sans"/>
                  <a:sym typeface="Open Sans"/>
                </a:rPr>
                <a:t>x300 times</a:t>
              </a:r>
              <a:endParaRPr sz="900" i="1">
                <a:latin typeface="Open Sans"/>
                <a:ea typeface="Open Sans"/>
                <a:cs typeface="Open Sans"/>
                <a:sym typeface="Open Sans"/>
              </a:endParaRPr>
            </a:p>
          </p:txBody>
        </p:sp>
        <p:grpSp>
          <p:nvGrpSpPr>
            <p:cNvPr id="158" name="Google Shape;87;p13">
              <a:extLst>
                <a:ext uri="{FF2B5EF4-FFF2-40B4-BE49-F238E27FC236}">
                  <a16:creationId xmlns:a16="http://schemas.microsoft.com/office/drawing/2014/main" id="{EEBFC655-18DC-CBBA-FE55-B9EB91F206A8}"/>
                </a:ext>
              </a:extLst>
            </p:cNvPr>
            <p:cNvGrpSpPr/>
            <p:nvPr/>
          </p:nvGrpSpPr>
          <p:grpSpPr>
            <a:xfrm>
              <a:off x="2851437" y="3628704"/>
              <a:ext cx="567496" cy="567496"/>
              <a:chOff x="23589100" y="3667700"/>
              <a:chExt cx="1224900" cy="1224900"/>
            </a:xfrm>
          </p:grpSpPr>
          <p:sp>
            <p:nvSpPr>
              <p:cNvPr id="159" name="Google Shape;88;p13">
                <a:extLst>
                  <a:ext uri="{FF2B5EF4-FFF2-40B4-BE49-F238E27FC236}">
                    <a16:creationId xmlns:a16="http://schemas.microsoft.com/office/drawing/2014/main" id="{5828060E-5CDC-CC3B-F37C-B5E092EE221A}"/>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89;p13">
                <a:extLst>
                  <a:ext uri="{FF2B5EF4-FFF2-40B4-BE49-F238E27FC236}">
                    <a16:creationId xmlns:a16="http://schemas.microsoft.com/office/drawing/2014/main" id="{17441486-4E5D-1716-F809-5E3881D3769A}"/>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90;p13">
                <a:extLst>
                  <a:ext uri="{FF2B5EF4-FFF2-40B4-BE49-F238E27FC236}">
                    <a16:creationId xmlns:a16="http://schemas.microsoft.com/office/drawing/2014/main" id="{3E6354AF-AA33-9EB0-8E03-C75C7FCEB0AB}"/>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81;p13">
                <a:extLst>
                  <a:ext uri="{FF2B5EF4-FFF2-40B4-BE49-F238E27FC236}">
                    <a16:creationId xmlns:a16="http://schemas.microsoft.com/office/drawing/2014/main" id="{70F613AB-F687-6EC8-1023-F2C376A3ADD8}"/>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163" name="Google Shape;91;p13">
              <a:extLst>
                <a:ext uri="{FF2B5EF4-FFF2-40B4-BE49-F238E27FC236}">
                  <a16:creationId xmlns:a16="http://schemas.microsoft.com/office/drawing/2014/main" id="{2754E82C-A570-1E0A-B701-07773D41BDC9}"/>
                </a:ext>
              </a:extLst>
            </p:cNvPr>
            <p:cNvPicPr preferRelativeResize="0"/>
            <p:nvPr/>
          </p:nvPicPr>
          <p:blipFill>
            <a:blip r:embed="rId3">
              <a:alphaModFix/>
            </a:blip>
            <a:stretch>
              <a:fillRect/>
            </a:stretch>
          </p:blipFill>
          <p:spPr>
            <a:xfrm>
              <a:off x="2998520" y="3828401"/>
              <a:ext cx="350497" cy="278627"/>
            </a:xfrm>
            <a:prstGeom prst="rect">
              <a:avLst/>
            </a:prstGeom>
            <a:noFill/>
            <a:ln>
              <a:noFill/>
            </a:ln>
          </p:spPr>
        </p:pic>
        <p:cxnSp>
          <p:nvCxnSpPr>
            <p:cNvPr id="164" name="Google Shape;92;p13">
              <a:extLst>
                <a:ext uri="{FF2B5EF4-FFF2-40B4-BE49-F238E27FC236}">
                  <a16:creationId xmlns:a16="http://schemas.microsoft.com/office/drawing/2014/main" id="{4461338E-7F16-B3E5-E5DC-CFBC584B98CE}"/>
                </a:ext>
              </a:extLst>
            </p:cNvPr>
            <p:cNvCxnSpPr>
              <a:stCxn id="163" idx="3"/>
            </p:cNvCxnSpPr>
            <p:nvPr/>
          </p:nvCxnSpPr>
          <p:spPr>
            <a:xfrm>
              <a:off x="3349016" y="3967714"/>
              <a:ext cx="900" cy="900"/>
            </a:xfrm>
            <a:prstGeom prst="curvedConnector2">
              <a:avLst/>
            </a:prstGeom>
            <a:noFill/>
            <a:ln w="9525" cap="flat" cmpd="sng">
              <a:solidFill>
                <a:srgbClr val="000000"/>
              </a:solidFill>
              <a:prstDash val="solid"/>
              <a:round/>
              <a:headEnd type="none" w="med" len="med"/>
              <a:tailEnd type="none" w="med" len="med"/>
            </a:ln>
          </p:spPr>
        </p:cxnSp>
        <p:sp>
          <p:nvSpPr>
            <p:cNvPr id="165" name="Google Shape;74;p13">
              <a:extLst>
                <a:ext uri="{FF2B5EF4-FFF2-40B4-BE49-F238E27FC236}">
                  <a16:creationId xmlns:a16="http://schemas.microsoft.com/office/drawing/2014/main" id="{9B5181DD-8CE1-6BBF-6B05-B55F382546FB}"/>
                </a:ext>
              </a:extLst>
            </p:cNvPr>
            <p:cNvSpPr/>
            <p:nvPr/>
          </p:nvSpPr>
          <p:spPr>
            <a:xfrm>
              <a:off x="4741751" y="3642478"/>
              <a:ext cx="463200" cy="4635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66" name="Google Shape;93;p13">
              <a:extLst>
                <a:ext uri="{FF2B5EF4-FFF2-40B4-BE49-F238E27FC236}">
                  <a16:creationId xmlns:a16="http://schemas.microsoft.com/office/drawing/2014/main" id="{F53BCB05-3816-4E1B-7AA1-01C7A84A0597}"/>
                </a:ext>
              </a:extLst>
            </p:cNvPr>
            <p:cNvPicPr preferRelativeResize="0"/>
            <p:nvPr/>
          </p:nvPicPr>
          <p:blipFill>
            <a:blip r:embed="rId4">
              <a:alphaModFix/>
            </a:blip>
            <a:stretch>
              <a:fillRect/>
            </a:stretch>
          </p:blipFill>
          <p:spPr>
            <a:xfrm>
              <a:off x="4796310" y="3690280"/>
              <a:ext cx="354029" cy="363865"/>
            </a:xfrm>
            <a:prstGeom prst="rect">
              <a:avLst/>
            </a:prstGeom>
            <a:noFill/>
            <a:ln>
              <a:noFill/>
            </a:ln>
          </p:spPr>
        </p:pic>
        <p:sp>
          <p:nvSpPr>
            <p:cNvPr id="167" name="Google Shape;94;p13">
              <a:extLst>
                <a:ext uri="{FF2B5EF4-FFF2-40B4-BE49-F238E27FC236}">
                  <a16:creationId xmlns:a16="http://schemas.microsoft.com/office/drawing/2014/main" id="{1E2024EC-D3BA-35FD-2A02-4D3B27ABFE71}"/>
                </a:ext>
              </a:extLst>
            </p:cNvPr>
            <p:cNvSpPr/>
            <p:nvPr/>
          </p:nvSpPr>
          <p:spPr>
            <a:xfrm>
              <a:off x="3730446" y="3691503"/>
              <a:ext cx="693900" cy="3606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i="1">
                  <a:latin typeface="Open Sans"/>
                  <a:ea typeface="Open Sans"/>
                  <a:cs typeface="Open Sans"/>
                  <a:sym typeface="Open Sans"/>
                </a:rPr>
                <a:t>Evaluate</a:t>
              </a:r>
              <a:endParaRPr sz="900" b="1" i="1">
                <a:latin typeface="Open Sans"/>
                <a:ea typeface="Open Sans"/>
                <a:cs typeface="Open Sans"/>
                <a:sym typeface="Open Sans"/>
              </a:endParaRPr>
            </a:p>
          </p:txBody>
        </p:sp>
        <p:cxnSp>
          <p:nvCxnSpPr>
            <p:cNvPr id="168" name="Google Shape;95;p13">
              <a:extLst>
                <a:ext uri="{FF2B5EF4-FFF2-40B4-BE49-F238E27FC236}">
                  <a16:creationId xmlns:a16="http://schemas.microsoft.com/office/drawing/2014/main" id="{9BDDCF10-8DBF-D304-DCCA-CA25B8292E58}"/>
                </a:ext>
              </a:extLst>
            </p:cNvPr>
            <p:cNvCxnSpPr>
              <a:stCxn id="167" idx="3"/>
              <a:endCxn id="165" idx="1"/>
            </p:cNvCxnSpPr>
            <p:nvPr/>
          </p:nvCxnSpPr>
          <p:spPr>
            <a:xfrm>
              <a:off x="4424346" y="3871803"/>
              <a:ext cx="317400" cy="2400"/>
            </a:xfrm>
            <a:prstGeom prst="straightConnector1">
              <a:avLst/>
            </a:prstGeom>
            <a:noFill/>
            <a:ln w="19050" cap="flat" cmpd="sng">
              <a:solidFill>
                <a:srgbClr val="000000"/>
              </a:solidFill>
              <a:prstDash val="solid"/>
              <a:round/>
              <a:headEnd type="none" w="med" len="med"/>
              <a:tailEnd type="triangle" w="med" len="med"/>
            </a:ln>
          </p:spPr>
        </p:cxnSp>
        <p:cxnSp>
          <p:nvCxnSpPr>
            <p:cNvPr id="169" name="Google Shape;96;p13">
              <a:extLst>
                <a:ext uri="{FF2B5EF4-FFF2-40B4-BE49-F238E27FC236}">
                  <a16:creationId xmlns:a16="http://schemas.microsoft.com/office/drawing/2014/main" id="{7CA99599-0248-B9B4-4437-5C0E4BB48FC2}"/>
                </a:ext>
              </a:extLst>
            </p:cNvPr>
            <p:cNvCxnSpPr>
              <a:endCxn id="167" idx="1"/>
            </p:cNvCxnSpPr>
            <p:nvPr/>
          </p:nvCxnSpPr>
          <p:spPr>
            <a:xfrm>
              <a:off x="3517746" y="3871803"/>
              <a:ext cx="212700" cy="0"/>
            </a:xfrm>
            <a:prstGeom prst="straightConnector1">
              <a:avLst/>
            </a:prstGeom>
            <a:noFill/>
            <a:ln w="19050" cap="flat" cmpd="sng">
              <a:solidFill>
                <a:srgbClr val="000000"/>
              </a:solidFill>
              <a:prstDash val="solid"/>
              <a:round/>
              <a:headEnd type="none" w="med" len="med"/>
              <a:tailEnd type="triangle" w="med" len="med"/>
            </a:ln>
          </p:spPr>
        </p:cxnSp>
        <p:sp>
          <p:nvSpPr>
            <p:cNvPr id="170" name="Google Shape;55;p13">
              <a:extLst>
                <a:ext uri="{FF2B5EF4-FFF2-40B4-BE49-F238E27FC236}">
                  <a16:creationId xmlns:a16="http://schemas.microsoft.com/office/drawing/2014/main" id="{6D85246A-38CD-7631-9090-82CD28F37D79}"/>
                </a:ext>
              </a:extLst>
            </p:cNvPr>
            <p:cNvSpPr/>
            <p:nvPr/>
          </p:nvSpPr>
          <p:spPr>
            <a:xfrm>
              <a:off x="1304003" y="2235796"/>
              <a:ext cx="1235700" cy="463500"/>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Concept Library</a:t>
              </a:r>
              <a:endParaRPr sz="1200" b="1">
                <a:latin typeface="Open Sans"/>
                <a:ea typeface="Open Sans"/>
                <a:cs typeface="Open Sans"/>
                <a:sym typeface="Open Sans"/>
              </a:endParaRPr>
            </a:p>
          </p:txBody>
        </p:sp>
        <p:sp>
          <p:nvSpPr>
            <p:cNvPr id="171" name="Google Shape;97;p13">
              <a:extLst>
                <a:ext uri="{FF2B5EF4-FFF2-40B4-BE49-F238E27FC236}">
                  <a16:creationId xmlns:a16="http://schemas.microsoft.com/office/drawing/2014/main" id="{5D91067B-AAE9-5275-8BE5-AF21D8D6E478}"/>
                </a:ext>
              </a:extLst>
            </p:cNvPr>
            <p:cNvSpPr txBox="1"/>
            <p:nvPr/>
          </p:nvSpPr>
          <p:spPr>
            <a:xfrm>
              <a:off x="4418306" y="3254680"/>
              <a:ext cx="11100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Open Sans"/>
                  <a:ea typeface="Open Sans"/>
                  <a:cs typeface="Open Sans"/>
                  <a:sym typeface="Open Sans"/>
                </a:rPr>
                <a:t>Best Program</a:t>
              </a:r>
              <a:endParaRPr sz="1200" b="1">
                <a:latin typeface="Open Sans"/>
                <a:ea typeface="Open Sans"/>
                <a:cs typeface="Open Sans"/>
                <a:sym typeface="Open Sans"/>
              </a:endParaRPr>
            </a:p>
          </p:txBody>
        </p:sp>
      </p:grpSp>
      <p:sp>
        <p:nvSpPr>
          <p:cNvPr id="4" name="Title 3">
            <a:extLst>
              <a:ext uri="{FF2B5EF4-FFF2-40B4-BE49-F238E27FC236}">
                <a16:creationId xmlns:a16="http://schemas.microsoft.com/office/drawing/2014/main" id="{42F17C03-E485-DDF2-62D5-772318AB866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52421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38" name="Google Shape;71;p3">
            <a:extLst>
              <a:ext uri="{FF2B5EF4-FFF2-40B4-BE49-F238E27FC236}">
                <a16:creationId xmlns:a16="http://schemas.microsoft.com/office/drawing/2014/main" id="{5C4776AF-D4D3-987E-9762-E4A4B3C7F530}"/>
              </a:ext>
            </a:extLst>
          </p:cNvPr>
          <p:cNvSpPr/>
          <p:nvPr/>
        </p:nvSpPr>
        <p:spPr>
          <a:xfrm>
            <a:off x="8027162" y="3490050"/>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39" name="Google Shape;72;p3">
            <a:extLst>
              <a:ext uri="{FF2B5EF4-FFF2-40B4-BE49-F238E27FC236}">
                <a16:creationId xmlns:a16="http://schemas.microsoft.com/office/drawing/2014/main" id="{1EEB9FC4-5ECF-E9B9-4597-8B09326BEFB6}"/>
              </a:ext>
            </a:extLst>
          </p:cNvPr>
          <p:cNvSpPr/>
          <p:nvPr/>
        </p:nvSpPr>
        <p:spPr>
          <a:xfrm>
            <a:off x="7827848" y="3734891"/>
            <a:ext cx="369934" cy="369777"/>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40" name="Google Shape;73;p3">
            <a:extLst>
              <a:ext uri="{FF2B5EF4-FFF2-40B4-BE49-F238E27FC236}">
                <a16:creationId xmlns:a16="http://schemas.microsoft.com/office/drawing/2014/main" id="{17D3EC93-231F-0D15-B279-7E701FB53D46}"/>
              </a:ext>
            </a:extLst>
          </p:cNvPr>
          <p:cNvPicPr preferRelativeResize="0"/>
          <p:nvPr/>
        </p:nvPicPr>
        <p:blipFill rotWithShape="1">
          <a:blip r:embed="rId6">
            <a:alphaModFix/>
          </a:blip>
          <a:srcRect/>
          <a:stretch/>
        </p:blipFill>
        <p:spPr>
          <a:xfrm>
            <a:off x="7891924" y="3775205"/>
            <a:ext cx="251599" cy="258589"/>
          </a:xfrm>
          <a:prstGeom prst="rect">
            <a:avLst/>
          </a:prstGeom>
          <a:noFill/>
          <a:ln>
            <a:noFill/>
          </a:ln>
        </p:spPr>
      </p:pic>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43" name="Google Shape;76;p3">
            <a:extLst>
              <a:ext uri="{FF2B5EF4-FFF2-40B4-BE49-F238E27FC236}">
                <a16:creationId xmlns:a16="http://schemas.microsoft.com/office/drawing/2014/main" id="{A9E2DF86-AF71-1580-B6C4-C657751EB030}"/>
              </a:ext>
            </a:extLst>
          </p:cNvPr>
          <p:cNvSpPr/>
          <p:nvPr/>
        </p:nvSpPr>
        <p:spPr>
          <a:xfrm>
            <a:off x="7997900" y="4644787"/>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Abstraction</a:t>
            </a:r>
            <a:endParaRPr sz="1200">
              <a:latin typeface="Open Sans"/>
              <a:ea typeface="Open Sans"/>
              <a:cs typeface="Open Sans"/>
              <a:sym typeface="Open Sans"/>
            </a:endParaRPr>
          </a:p>
        </p:txBody>
      </p:sp>
      <p:cxnSp>
        <p:nvCxnSpPr>
          <p:cNvPr id="44" name="Google Shape;77;p3">
            <a:extLst>
              <a:ext uri="{FF2B5EF4-FFF2-40B4-BE49-F238E27FC236}">
                <a16:creationId xmlns:a16="http://schemas.microsoft.com/office/drawing/2014/main" id="{BD0B0A24-BB56-1F23-2F6E-890EFFC7C180}"/>
              </a:ext>
            </a:extLst>
          </p:cNvPr>
          <p:cNvCxnSpPr>
            <a:stCxn id="38" idx="2"/>
            <a:endCxn id="43" idx="0"/>
          </p:cNvCxnSpPr>
          <p:nvPr/>
        </p:nvCxnSpPr>
        <p:spPr>
          <a:xfrm rot="5400000">
            <a:off x="9029203" y="4481331"/>
            <a:ext cx="325793" cy="1100"/>
          </a:xfrm>
          <a:prstGeom prst="bentConnector3">
            <a:avLst>
              <a:gd name="adj1" fmla="val 49989"/>
            </a:avLst>
          </a:prstGeom>
          <a:noFill/>
          <a:ln w="38100" cap="flat" cmpd="sng">
            <a:solidFill>
              <a:srgbClr val="000000"/>
            </a:solidFill>
            <a:prstDash val="solid"/>
            <a:round/>
            <a:headEnd type="none" w="med" len="med"/>
            <a:tailEnd type="stealth" w="med" len="med"/>
          </a:ln>
        </p:spPr>
      </p:cxnSp>
      <p:cxnSp>
        <p:nvCxnSpPr>
          <p:cNvPr id="45" name="Google Shape;78;p3">
            <a:extLst>
              <a:ext uri="{FF2B5EF4-FFF2-40B4-BE49-F238E27FC236}">
                <a16:creationId xmlns:a16="http://schemas.microsoft.com/office/drawing/2014/main" id="{8CD991B0-132A-9DFA-E3C4-19AF64DAF06E}"/>
              </a:ext>
            </a:extLst>
          </p:cNvPr>
          <p:cNvCxnSpPr>
            <a:stCxn id="43" idx="2"/>
          </p:cNvCxnSpPr>
          <p:nvPr/>
        </p:nvCxnSpPr>
        <p:spPr>
          <a:xfrm rot="16200000" flipH="1">
            <a:off x="9038819" y="5324570"/>
            <a:ext cx="305843" cy="314"/>
          </a:xfrm>
          <a:prstGeom prst="bentConnector3">
            <a:avLst>
              <a:gd name="adj1" fmla="val 50000"/>
            </a:avLst>
          </a:prstGeom>
          <a:noFill/>
          <a:ln w="38100" cap="flat" cmpd="sng">
            <a:solidFill>
              <a:srgbClr val="000000"/>
            </a:solidFill>
            <a:prstDash val="solid"/>
            <a:round/>
            <a:headEnd type="none" w="med" len="med"/>
            <a:tailEnd type="stealth" w="med" len="med"/>
          </a:ln>
        </p:spPr>
      </p:cxnSp>
      <p:sp>
        <p:nvSpPr>
          <p:cNvPr id="46" name="Google Shape;79;p3">
            <a:extLst>
              <a:ext uri="{FF2B5EF4-FFF2-40B4-BE49-F238E27FC236}">
                <a16:creationId xmlns:a16="http://schemas.microsoft.com/office/drawing/2014/main" id="{7B0B5187-AC9A-2199-B7BE-C40954512421}"/>
              </a:ext>
            </a:extLst>
          </p:cNvPr>
          <p:cNvSpPr/>
          <p:nvPr/>
        </p:nvSpPr>
        <p:spPr>
          <a:xfrm>
            <a:off x="8027116" y="5497657"/>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47" name="Google Shape;80;p3">
            <a:extLst>
              <a:ext uri="{FF2B5EF4-FFF2-40B4-BE49-F238E27FC236}">
                <a16:creationId xmlns:a16="http://schemas.microsoft.com/office/drawing/2014/main" id="{DD3925DE-2A27-D3D2-F5F6-7854D75E89F3}"/>
              </a:ext>
            </a:extLst>
          </p:cNvPr>
          <p:cNvSpPr/>
          <p:nvPr/>
        </p:nvSpPr>
        <p:spPr>
          <a:xfrm>
            <a:off x="7827802" y="5742497"/>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48" name="Google Shape;81;p3">
            <a:extLst>
              <a:ext uri="{FF2B5EF4-FFF2-40B4-BE49-F238E27FC236}">
                <a16:creationId xmlns:a16="http://schemas.microsoft.com/office/drawing/2014/main" id="{5C6C5F4B-F34E-4A74-3234-0F48FA081E57}"/>
              </a:ext>
            </a:extLst>
          </p:cNvPr>
          <p:cNvSpPr txBox="1"/>
          <p:nvPr/>
        </p:nvSpPr>
        <p:spPr>
          <a:xfrm>
            <a:off x="8280296" y="565970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pic>
        <p:nvPicPr>
          <p:cNvPr id="22529" name="Google Shape;98;p3">
            <a:extLst>
              <a:ext uri="{FF2B5EF4-FFF2-40B4-BE49-F238E27FC236}">
                <a16:creationId xmlns:a16="http://schemas.microsoft.com/office/drawing/2014/main" id="{434ACF3C-FF80-5C35-697D-B674A217C0D0}"/>
              </a:ext>
            </a:extLst>
          </p:cNvPr>
          <p:cNvPicPr preferRelativeResize="0"/>
          <p:nvPr/>
        </p:nvPicPr>
        <p:blipFill>
          <a:blip r:embed="rId8">
            <a:alphaModFix/>
          </a:blip>
          <a:stretch>
            <a:fillRect/>
          </a:stretch>
        </p:blipFill>
        <p:spPr>
          <a:xfrm>
            <a:off x="7868178" y="5805563"/>
            <a:ext cx="299056" cy="243675"/>
          </a:xfrm>
          <a:prstGeom prst="rect">
            <a:avLst/>
          </a:prstGeom>
          <a:noFill/>
          <a:ln>
            <a:noFill/>
          </a:ln>
        </p:spPr>
      </p:pic>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9">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endParaRPr sz="1200" i="1">
              <a:latin typeface="Open Sans"/>
              <a:ea typeface="Open Sans"/>
              <a:cs typeface="Open Sans"/>
              <a:sym typeface="Open Sans"/>
            </a:endParaRPr>
          </a:p>
        </p:txBody>
      </p:sp>
      <p:pic>
        <p:nvPicPr>
          <p:cNvPr id="22555" name="Google Shape;106;p3">
            <a:extLst>
              <a:ext uri="{FF2B5EF4-FFF2-40B4-BE49-F238E27FC236}">
                <a16:creationId xmlns:a16="http://schemas.microsoft.com/office/drawing/2014/main" id="{5917941F-712C-5BC7-5580-CC681627DCBD}"/>
              </a:ext>
            </a:extLst>
          </p:cNvPr>
          <p:cNvPicPr preferRelativeResize="0"/>
          <p:nvPr/>
        </p:nvPicPr>
        <p:blipFill>
          <a:blip r:embed="rId10">
            <a:alphaModFix/>
          </a:blip>
          <a:stretch>
            <a:fillRect/>
          </a:stretch>
        </p:blipFill>
        <p:spPr>
          <a:xfrm>
            <a:off x="8280307" y="3714217"/>
            <a:ext cx="1874425" cy="426291"/>
          </a:xfrm>
          <a:prstGeom prst="rect">
            <a:avLst/>
          </a:prstGeom>
          <a:noFill/>
          <a:ln>
            <a:noFill/>
          </a:ln>
        </p:spPr>
      </p:pic>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11">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8">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2">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3">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14">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stCxn id="22566" idx="3"/>
            <a:endCxn id="22567" idx="3"/>
          </p:cNvCxnSpPr>
          <p:nvPr/>
        </p:nvCxnSpPr>
        <p:spPr>
          <a:xfrm>
            <a:off x="6553213" y="3789055"/>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76" name="Title 1">
            <a:extLst>
              <a:ext uri="{FF2B5EF4-FFF2-40B4-BE49-F238E27FC236}">
                <a16:creationId xmlns:a16="http://schemas.microsoft.com/office/drawing/2014/main" id="{DF457135-051E-D55A-E8FE-4A4BFD3A7BF3}"/>
              </a:ext>
            </a:extLst>
          </p:cNvPr>
          <p:cNvSpPr>
            <a:spLocks noGrp="1"/>
          </p:cNvSpPr>
          <p:nvPr>
            <p:ph type="title"/>
          </p:nvPr>
        </p:nvSpPr>
        <p:spPr>
          <a:xfrm>
            <a:off x="2950" y="16546"/>
            <a:ext cx="10515600" cy="1325563"/>
          </a:xfrm>
        </p:spPr>
        <p:txBody>
          <a:bodyPr/>
          <a:lstStyle/>
          <a:p>
            <a:r>
              <a:rPr lang="en-US" err="1"/>
              <a:t>LaSR</a:t>
            </a:r>
            <a:endParaRPr lang="en-US"/>
          </a:p>
        </p:txBody>
      </p:sp>
      <p:sp>
        <p:nvSpPr>
          <p:cNvPr id="2" name="Rectangular Callout 1">
            <a:extLst>
              <a:ext uri="{FF2B5EF4-FFF2-40B4-BE49-F238E27FC236}">
                <a16:creationId xmlns:a16="http://schemas.microsoft.com/office/drawing/2014/main" id="{E9B35C3D-F34E-72F4-9DA1-885E85E7E9C3}"/>
              </a:ext>
            </a:extLst>
          </p:cNvPr>
          <p:cNvSpPr/>
          <p:nvPr/>
        </p:nvSpPr>
        <p:spPr>
          <a:xfrm>
            <a:off x="9337881" y="601941"/>
            <a:ext cx="2801566" cy="1877049"/>
          </a:xfrm>
          <a:prstGeom prst="wedgeRectCallout">
            <a:avLst>
              <a:gd name="adj1" fmla="val 1640"/>
              <a:gd name="adj2" fmla="val 73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Abstraction </a:t>
            </a:r>
            <a:r>
              <a:rPr lang="en-US" sz="2400"/>
              <a:t>induces </a:t>
            </a:r>
            <a:r>
              <a:rPr lang="en-US" sz="2400" i="1"/>
              <a:t>useful* </a:t>
            </a:r>
            <a:r>
              <a:rPr lang="en-US" sz="2400"/>
              <a:t>abstractions. </a:t>
            </a:r>
          </a:p>
        </p:txBody>
      </p:sp>
    </p:spTree>
    <p:extLst>
      <p:ext uri="{BB962C8B-B14F-4D97-AF65-F5344CB8AC3E}">
        <p14:creationId xmlns:p14="http://schemas.microsoft.com/office/powerpoint/2010/main" val="4036096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p3">
            <a:extLst>
              <a:ext uri="{FF2B5EF4-FFF2-40B4-BE49-F238E27FC236}">
                <a16:creationId xmlns:a16="http://schemas.microsoft.com/office/drawing/2014/main" id="{87A85949-26A9-9B99-CE12-83E24844E7DB}"/>
              </a:ext>
            </a:extLst>
          </p:cNvPr>
          <p:cNvSpPr/>
          <p:nvPr/>
        </p:nvSpPr>
        <p:spPr>
          <a:xfrm>
            <a:off x="1590451" y="3086007"/>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6" name="Google Shape;39;p3">
            <a:extLst>
              <a:ext uri="{FF2B5EF4-FFF2-40B4-BE49-F238E27FC236}">
                <a16:creationId xmlns:a16="http://schemas.microsoft.com/office/drawing/2014/main" id="{BDC9A14D-9333-5C14-CCB5-00DC1611A37B}"/>
              </a:ext>
            </a:extLst>
          </p:cNvPr>
          <p:cNvSpPr/>
          <p:nvPr/>
        </p:nvSpPr>
        <p:spPr>
          <a:xfrm>
            <a:off x="7639095" y="3085893"/>
            <a:ext cx="2962454" cy="3644671"/>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7" name="Google Shape;40;p3">
            <a:extLst>
              <a:ext uri="{FF2B5EF4-FFF2-40B4-BE49-F238E27FC236}">
                <a16:creationId xmlns:a16="http://schemas.microsoft.com/office/drawing/2014/main" id="{05A17DF7-0A06-E576-3AE6-5BF244AFD96E}"/>
              </a:ext>
            </a:extLst>
          </p:cNvPr>
          <p:cNvSpPr/>
          <p:nvPr/>
        </p:nvSpPr>
        <p:spPr>
          <a:xfrm>
            <a:off x="3047721" y="230304"/>
            <a:ext cx="5906686" cy="2610742"/>
          </a:xfrm>
          <a:prstGeom prst="rect">
            <a:avLst/>
          </a:prstGeom>
          <a:solidFill>
            <a:srgbClr val="F3F8F8"/>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8" name="Google Shape;41;p3">
            <a:extLst>
              <a:ext uri="{FF2B5EF4-FFF2-40B4-BE49-F238E27FC236}">
                <a16:creationId xmlns:a16="http://schemas.microsoft.com/office/drawing/2014/main" id="{B6E2000C-4FDF-7F4B-3053-D8191853C77E}"/>
              </a:ext>
            </a:extLst>
          </p:cNvPr>
          <p:cNvSpPr/>
          <p:nvPr/>
        </p:nvSpPr>
        <p:spPr>
          <a:xfrm>
            <a:off x="4954448" y="127322"/>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Hypothesis Evolution</a:t>
            </a:r>
            <a:endParaRPr sz="1400" b="1" i="1">
              <a:latin typeface="Open Sans"/>
              <a:ea typeface="Open Sans"/>
              <a:cs typeface="Open Sans"/>
              <a:sym typeface="Open Sans"/>
            </a:endParaRPr>
          </a:p>
        </p:txBody>
      </p:sp>
      <p:sp>
        <p:nvSpPr>
          <p:cNvPr id="9" name="Google Shape;42;p3">
            <a:extLst>
              <a:ext uri="{FF2B5EF4-FFF2-40B4-BE49-F238E27FC236}">
                <a16:creationId xmlns:a16="http://schemas.microsoft.com/office/drawing/2014/main" id="{5D383A84-84E2-F8D9-E71A-32100D37E423}"/>
              </a:ext>
            </a:extLst>
          </p:cNvPr>
          <p:cNvSpPr/>
          <p:nvPr/>
        </p:nvSpPr>
        <p:spPr>
          <a:xfrm>
            <a:off x="4458343" y="1398476"/>
            <a:ext cx="3149227" cy="1002826"/>
          </a:xfrm>
          <a:prstGeom prst="roundRect">
            <a:avLst>
              <a:gd name="adj" fmla="val 16667"/>
            </a:avLst>
          </a:prstGeom>
          <a:noFill/>
          <a:ln w="19050" cap="flat" cmpd="sng">
            <a:solidFill>
              <a:srgbClr val="D9D9D9"/>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10" name="Google Shape;43;p3">
            <a:extLst>
              <a:ext uri="{FF2B5EF4-FFF2-40B4-BE49-F238E27FC236}">
                <a16:creationId xmlns:a16="http://schemas.microsoft.com/office/drawing/2014/main" id="{DE0F03E1-ED75-721C-646A-342FA6B5D7EA}"/>
              </a:ext>
            </a:extLst>
          </p:cNvPr>
          <p:cNvSpPr/>
          <p:nvPr/>
        </p:nvSpPr>
        <p:spPr>
          <a:xfrm>
            <a:off x="4560738" y="1578852"/>
            <a:ext cx="1312283" cy="666666"/>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Symbolic</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11" name="Google Shape;44;p3">
            <a:extLst>
              <a:ext uri="{FF2B5EF4-FFF2-40B4-BE49-F238E27FC236}">
                <a16:creationId xmlns:a16="http://schemas.microsoft.com/office/drawing/2014/main" id="{0571324F-8EF3-4E4E-EC88-8ED3315D353E}"/>
              </a:ext>
            </a:extLst>
          </p:cNvPr>
          <p:cNvSpPr txBox="1"/>
          <p:nvPr/>
        </p:nvSpPr>
        <p:spPr>
          <a:xfrm>
            <a:off x="5829894" y="1814641"/>
            <a:ext cx="369934" cy="208608"/>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or</a:t>
            </a:r>
            <a:endParaRPr sz="1200" i="1">
              <a:latin typeface="Open Sans"/>
              <a:ea typeface="Open Sans"/>
              <a:cs typeface="Open Sans"/>
              <a:sym typeface="Open Sans"/>
            </a:endParaRPr>
          </a:p>
        </p:txBody>
      </p:sp>
      <p:grpSp>
        <p:nvGrpSpPr>
          <p:cNvPr id="12" name="Google Shape;45;p3">
            <a:extLst>
              <a:ext uri="{FF2B5EF4-FFF2-40B4-BE49-F238E27FC236}">
                <a16:creationId xmlns:a16="http://schemas.microsoft.com/office/drawing/2014/main" id="{217462F3-9795-DC88-3ECB-D4C6C074AE61}"/>
              </a:ext>
            </a:extLst>
          </p:cNvPr>
          <p:cNvGrpSpPr/>
          <p:nvPr/>
        </p:nvGrpSpPr>
        <p:grpSpPr>
          <a:xfrm>
            <a:off x="3540950" y="2214947"/>
            <a:ext cx="547414" cy="547222"/>
            <a:chOff x="23589100" y="3667700"/>
            <a:chExt cx="1224900" cy="1224900"/>
          </a:xfrm>
        </p:grpSpPr>
        <p:sp>
          <p:nvSpPr>
            <p:cNvPr id="13" name="Google Shape;46;p3">
              <a:extLst>
                <a:ext uri="{FF2B5EF4-FFF2-40B4-BE49-F238E27FC236}">
                  <a16:creationId xmlns:a16="http://schemas.microsoft.com/office/drawing/2014/main" id="{FF89E1E5-949A-7988-D45E-54BBB977F0E0}"/>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4" name="Google Shape;47;p3">
              <a:extLst>
                <a:ext uri="{FF2B5EF4-FFF2-40B4-BE49-F238E27FC236}">
                  <a16:creationId xmlns:a16="http://schemas.microsoft.com/office/drawing/2014/main" id="{77535107-C066-B4E4-894D-1728ECB7423B}"/>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5" name="Google Shape;48;p3">
              <a:extLst>
                <a:ext uri="{FF2B5EF4-FFF2-40B4-BE49-F238E27FC236}">
                  <a16:creationId xmlns:a16="http://schemas.microsoft.com/office/drawing/2014/main" id="{C9A87C65-B54C-BC7B-FE97-D0F451529AF0}"/>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6" name="Google Shape;49;p3">
              <a:extLst>
                <a:ext uri="{FF2B5EF4-FFF2-40B4-BE49-F238E27FC236}">
                  <a16:creationId xmlns:a16="http://schemas.microsoft.com/office/drawing/2014/main" id="{E8E66FAC-25E7-5F5D-E2A6-1167D8E2D666}"/>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17" name="Google Shape;50;p3">
            <a:extLst>
              <a:ext uri="{FF2B5EF4-FFF2-40B4-BE49-F238E27FC236}">
                <a16:creationId xmlns:a16="http://schemas.microsoft.com/office/drawing/2014/main" id="{7B625CC0-0FAA-B9F7-EA82-0980555173DF}"/>
              </a:ext>
            </a:extLst>
          </p:cNvPr>
          <p:cNvPicPr preferRelativeResize="0"/>
          <p:nvPr/>
        </p:nvPicPr>
        <p:blipFill>
          <a:blip r:embed="rId3">
            <a:alphaModFix/>
          </a:blip>
          <a:stretch>
            <a:fillRect/>
          </a:stretch>
        </p:blipFill>
        <p:spPr>
          <a:xfrm>
            <a:off x="3697149" y="2401094"/>
            <a:ext cx="340215" cy="269337"/>
          </a:xfrm>
          <a:prstGeom prst="rect">
            <a:avLst/>
          </a:prstGeom>
          <a:noFill/>
          <a:ln>
            <a:noFill/>
          </a:ln>
        </p:spPr>
      </p:pic>
      <p:sp>
        <p:nvSpPr>
          <p:cNvPr id="18" name="Google Shape;51;p3">
            <a:extLst>
              <a:ext uri="{FF2B5EF4-FFF2-40B4-BE49-F238E27FC236}">
                <a16:creationId xmlns:a16="http://schemas.microsoft.com/office/drawing/2014/main" id="{CE442E71-18CB-BD0A-E14C-FF3480BDE54C}"/>
              </a:ext>
            </a:extLst>
          </p:cNvPr>
          <p:cNvSpPr/>
          <p:nvPr/>
        </p:nvSpPr>
        <p:spPr>
          <a:xfrm>
            <a:off x="3541832" y="1598723"/>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19" name="Google Shape;52;p3">
            <a:extLst>
              <a:ext uri="{FF2B5EF4-FFF2-40B4-BE49-F238E27FC236}">
                <a16:creationId xmlns:a16="http://schemas.microsoft.com/office/drawing/2014/main" id="{02120E9E-1B1F-435E-0046-F18CE6846679}"/>
              </a:ext>
            </a:extLst>
          </p:cNvPr>
          <p:cNvSpPr/>
          <p:nvPr/>
        </p:nvSpPr>
        <p:spPr>
          <a:xfrm>
            <a:off x="3575889" y="1632765"/>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0" name="Google Shape;53;p3">
            <a:extLst>
              <a:ext uri="{FF2B5EF4-FFF2-40B4-BE49-F238E27FC236}">
                <a16:creationId xmlns:a16="http://schemas.microsoft.com/office/drawing/2014/main" id="{82D9EEF7-F440-6BB7-8D56-CE4E6778D40A}"/>
              </a:ext>
            </a:extLst>
          </p:cNvPr>
          <p:cNvSpPr/>
          <p:nvPr/>
        </p:nvSpPr>
        <p:spPr>
          <a:xfrm>
            <a:off x="3609946" y="1666808"/>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1" name="Google Shape;54;p3">
            <a:extLst>
              <a:ext uri="{FF2B5EF4-FFF2-40B4-BE49-F238E27FC236}">
                <a16:creationId xmlns:a16="http://schemas.microsoft.com/office/drawing/2014/main" id="{1061B6B0-F715-499A-EE5A-B22C6D033BE0}"/>
              </a:ext>
            </a:extLst>
          </p:cNvPr>
          <p:cNvSpPr/>
          <p:nvPr/>
        </p:nvSpPr>
        <p:spPr>
          <a:xfrm>
            <a:off x="3644003" y="1700850"/>
            <a:ext cx="445334" cy="44502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nvGrpSpPr>
          <p:cNvPr id="22" name="Google Shape;55;p3">
            <a:extLst>
              <a:ext uri="{FF2B5EF4-FFF2-40B4-BE49-F238E27FC236}">
                <a16:creationId xmlns:a16="http://schemas.microsoft.com/office/drawing/2014/main" id="{E74CDC4E-9445-0533-1018-2CEBE53B3BDA}"/>
              </a:ext>
            </a:extLst>
          </p:cNvPr>
          <p:cNvGrpSpPr/>
          <p:nvPr/>
        </p:nvGrpSpPr>
        <p:grpSpPr>
          <a:xfrm>
            <a:off x="3540950" y="982459"/>
            <a:ext cx="547414" cy="547222"/>
            <a:chOff x="23589100" y="3667700"/>
            <a:chExt cx="1224900" cy="1224900"/>
          </a:xfrm>
        </p:grpSpPr>
        <p:sp>
          <p:nvSpPr>
            <p:cNvPr id="23" name="Google Shape;56;p3">
              <a:extLst>
                <a:ext uri="{FF2B5EF4-FFF2-40B4-BE49-F238E27FC236}">
                  <a16:creationId xmlns:a16="http://schemas.microsoft.com/office/drawing/2014/main" id="{62037A97-E438-8E51-E6F6-C3A74C0C0233}"/>
                </a:ext>
              </a:extLst>
            </p:cNvPr>
            <p:cNvSpPr/>
            <p:nvPr/>
          </p:nvSpPr>
          <p:spPr>
            <a:xfrm>
              <a:off x="23589100" y="36677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4" name="Google Shape;57;p3">
              <a:extLst>
                <a:ext uri="{FF2B5EF4-FFF2-40B4-BE49-F238E27FC236}">
                  <a16:creationId xmlns:a16="http://schemas.microsoft.com/office/drawing/2014/main" id="{A0B2906B-0AF4-D774-18C8-A768ACC89A87}"/>
                </a:ext>
              </a:extLst>
            </p:cNvPr>
            <p:cNvSpPr/>
            <p:nvPr/>
          </p:nvSpPr>
          <p:spPr>
            <a:xfrm>
              <a:off x="23665300" y="37439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5" name="Google Shape;58;p3">
              <a:extLst>
                <a:ext uri="{FF2B5EF4-FFF2-40B4-BE49-F238E27FC236}">
                  <a16:creationId xmlns:a16="http://schemas.microsoft.com/office/drawing/2014/main" id="{21CE5629-1C46-8B50-DCE7-C19A329ECC98}"/>
                </a:ext>
              </a:extLst>
            </p:cNvPr>
            <p:cNvSpPr/>
            <p:nvPr/>
          </p:nvSpPr>
          <p:spPr>
            <a:xfrm>
              <a:off x="23741500" y="38201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26" name="Google Shape;59;p3">
              <a:extLst>
                <a:ext uri="{FF2B5EF4-FFF2-40B4-BE49-F238E27FC236}">
                  <a16:creationId xmlns:a16="http://schemas.microsoft.com/office/drawing/2014/main" id="{1A3B5FB2-3752-EFD3-1740-E56FF1874877}"/>
                </a:ext>
              </a:extLst>
            </p:cNvPr>
            <p:cNvSpPr/>
            <p:nvPr/>
          </p:nvSpPr>
          <p:spPr>
            <a:xfrm>
              <a:off x="23817700" y="3896300"/>
              <a:ext cx="996300" cy="9963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grpSp>
      <p:pic>
        <p:nvPicPr>
          <p:cNvPr id="27" name="Google Shape;60;p3">
            <a:extLst>
              <a:ext uri="{FF2B5EF4-FFF2-40B4-BE49-F238E27FC236}">
                <a16:creationId xmlns:a16="http://schemas.microsoft.com/office/drawing/2014/main" id="{F4708A9F-8DB5-3BF2-4CB4-723194894C88}"/>
              </a:ext>
            </a:extLst>
          </p:cNvPr>
          <p:cNvPicPr preferRelativeResize="0"/>
          <p:nvPr/>
        </p:nvPicPr>
        <p:blipFill>
          <a:blip r:embed="rId4">
            <a:alphaModFix/>
          </a:blip>
          <a:stretch>
            <a:fillRect/>
          </a:stretch>
        </p:blipFill>
        <p:spPr>
          <a:xfrm>
            <a:off x="3697149" y="1168060"/>
            <a:ext cx="340215" cy="270427"/>
          </a:xfrm>
          <a:prstGeom prst="rect">
            <a:avLst/>
          </a:prstGeom>
          <a:noFill/>
          <a:ln>
            <a:noFill/>
          </a:ln>
        </p:spPr>
      </p:pic>
      <p:sp>
        <p:nvSpPr>
          <p:cNvPr id="28" name="Google Shape;61;p3">
            <a:extLst>
              <a:ext uri="{FF2B5EF4-FFF2-40B4-BE49-F238E27FC236}">
                <a16:creationId xmlns:a16="http://schemas.microsoft.com/office/drawing/2014/main" id="{BC597775-9F15-4718-B76B-A74150CFB3DA}"/>
              </a:ext>
            </a:extLst>
          </p:cNvPr>
          <p:cNvSpPr txBox="1"/>
          <p:nvPr/>
        </p:nvSpPr>
        <p:spPr>
          <a:xfrm>
            <a:off x="3319117" y="601941"/>
            <a:ext cx="1013037" cy="345900"/>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50">
                <a:latin typeface="Open Sans"/>
                <a:ea typeface="Open Sans"/>
                <a:cs typeface="Open Sans"/>
                <a:sym typeface="Open Sans"/>
              </a:rPr>
              <a:t>Hypothesis Populations</a:t>
            </a:r>
            <a:endParaRPr sz="1050">
              <a:latin typeface="Open Sans"/>
              <a:ea typeface="Open Sans"/>
              <a:cs typeface="Open Sans"/>
              <a:sym typeface="Open Sans"/>
            </a:endParaRPr>
          </a:p>
        </p:txBody>
      </p:sp>
      <p:sp>
        <p:nvSpPr>
          <p:cNvPr id="29" name="Google Shape;62;p3">
            <a:extLst>
              <a:ext uri="{FF2B5EF4-FFF2-40B4-BE49-F238E27FC236}">
                <a16:creationId xmlns:a16="http://schemas.microsoft.com/office/drawing/2014/main" id="{6C04B67A-2178-92CF-4901-1956EED4BF5C}"/>
              </a:ext>
            </a:extLst>
          </p:cNvPr>
          <p:cNvSpPr/>
          <p:nvPr/>
        </p:nvSpPr>
        <p:spPr>
          <a:xfrm>
            <a:off x="7968795" y="1054704"/>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0" name="Google Shape;63;p3">
            <a:extLst>
              <a:ext uri="{FF2B5EF4-FFF2-40B4-BE49-F238E27FC236}">
                <a16:creationId xmlns:a16="http://schemas.microsoft.com/office/drawing/2014/main" id="{0AC4FEFA-1F7B-9F50-8097-FCFA814A4625}"/>
              </a:ext>
            </a:extLst>
          </p:cNvPr>
          <p:cNvPicPr preferRelativeResize="0"/>
          <p:nvPr/>
        </p:nvPicPr>
        <p:blipFill>
          <a:blip r:embed="rId5">
            <a:alphaModFix/>
          </a:blip>
          <a:stretch>
            <a:fillRect/>
          </a:stretch>
        </p:blipFill>
        <p:spPr>
          <a:xfrm>
            <a:off x="8024232" y="1100895"/>
            <a:ext cx="359569" cy="369574"/>
          </a:xfrm>
          <a:prstGeom prst="rect">
            <a:avLst/>
          </a:prstGeom>
          <a:noFill/>
          <a:ln>
            <a:noFill/>
          </a:ln>
        </p:spPr>
      </p:pic>
      <p:sp>
        <p:nvSpPr>
          <p:cNvPr id="31" name="Google Shape;64;p3">
            <a:extLst>
              <a:ext uri="{FF2B5EF4-FFF2-40B4-BE49-F238E27FC236}">
                <a16:creationId xmlns:a16="http://schemas.microsoft.com/office/drawing/2014/main" id="{AEDA7523-E5F2-40E1-5D97-CE16D52722D2}"/>
              </a:ext>
            </a:extLst>
          </p:cNvPr>
          <p:cNvSpPr/>
          <p:nvPr/>
        </p:nvSpPr>
        <p:spPr>
          <a:xfrm>
            <a:off x="7968805" y="1637009"/>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2" name="Google Shape;65;p3">
            <a:extLst>
              <a:ext uri="{FF2B5EF4-FFF2-40B4-BE49-F238E27FC236}">
                <a16:creationId xmlns:a16="http://schemas.microsoft.com/office/drawing/2014/main" id="{75777CF5-0F46-21A8-E2CF-E4244764F15F}"/>
              </a:ext>
            </a:extLst>
          </p:cNvPr>
          <p:cNvPicPr preferRelativeResize="0"/>
          <p:nvPr/>
        </p:nvPicPr>
        <p:blipFill rotWithShape="1">
          <a:blip r:embed="rId6">
            <a:alphaModFix/>
          </a:blip>
          <a:srcRect/>
          <a:stretch/>
        </p:blipFill>
        <p:spPr>
          <a:xfrm>
            <a:off x="8024241" y="1683198"/>
            <a:ext cx="359569" cy="369574"/>
          </a:xfrm>
          <a:prstGeom prst="rect">
            <a:avLst/>
          </a:prstGeom>
          <a:noFill/>
          <a:ln>
            <a:noFill/>
          </a:ln>
        </p:spPr>
      </p:pic>
      <p:sp>
        <p:nvSpPr>
          <p:cNvPr id="33" name="Google Shape;66;p3">
            <a:extLst>
              <a:ext uri="{FF2B5EF4-FFF2-40B4-BE49-F238E27FC236}">
                <a16:creationId xmlns:a16="http://schemas.microsoft.com/office/drawing/2014/main" id="{3E3FAB37-70DE-2711-493E-97AECFFFE8DF}"/>
              </a:ext>
            </a:extLst>
          </p:cNvPr>
          <p:cNvSpPr/>
          <p:nvPr/>
        </p:nvSpPr>
        <p:spPr>
          <a:xfrm>
            <a:off x="7968805" y="2273923"/>
            <a:ext cx="470625" cy="470468"/>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34" name="Google Shape;67;p3">
            <a:extLst>
              <a:ext uri="{FF2B5EF4-FFF2-40B4-BE49-F238E27FC236}">
                <a16:creationId xmlns:a16="http://schemas.microsoft.com/office/drawing/2014/main" id="{01B31114-28A2-8A77-5199-BA6445AF0AAB}"/>
              </a:ext>
            </a:extLst>
          </p:cNvPr>
          <p:cNvPicPr preferRelativeResize="0"/>
          <p:nvPr/>
        </p:nvPicPr>
        <p:blipFill rotWithShape="1">
          <a:blip r:embed="rId7">
            <a:alphaModFix/>
          </a:blip>
          <a:srcRect t="884" b="884"/>
          <a:stretch/>
        </p:blipFill>
        <p:spPr>
          <a:xfrm>
            <a:off x="8024242" y="2320113"/>
            <a:ext cx="359569" cy="369574"/>
          </a:xfrm>
          <a:prstGeom prst="rect">
            <a:avLst/>
          </a:prstGeom>
          <a:noFill/>
          <a:ln>
            <a:noFill/>
          </a:ln>
        </p:spPr>
      </p:pic>
      <p:sp>
        <p:nvSpPr>
          <p:cNvPr id="35" name="Google Shape;68;p3">
            <a:extLst>
              <a:ext uri="{FF2B5EF4-FFF2-40B4-BE49-F238E27FC236}">
                <a16:creationId xmlns:a16="http://schemas.microsoft.com/office/drawing/2014/main" id="{6A656CE6-1F28-F8D3-84FE-1996040B562F}"/>
              </a:ext>
            </a:extLst>
          </p:cNvPr>
          <p:cNvSpPr/>
          <p:nvPr/>
        </p:nvSpPr>
        <p:spPr>
          <a:xfrm>
            <a:off x="4626356" y="563914"/>
            <a:ext cx="1181117" cy="588595"/>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Dataset</a:t>
            </a:r>
            <a:endParaRPr sz="1400">
              <a:latin typeface="Open Sans"/>
              <a:ea typeface="Open Sans"/>
              <a:cs typeface="Open Sans"/>
              <a:sym typeface="Open Sans"/>
            </a:endParaRPr>
          </a:p>
        </p:txBody>
      </p:sp>
      <p:cxnSp>
        <p:nvCxnSpPr>
          <p:cNvPr id="36" name="Google Shape;69;p3">
            <a:extLst>
              <a:ext uri="{FF2B5EF4-FFF2-40B4-BE49-F238E27FC236}">
                <a16:creationId xmlns:a16="http://schemas.microsoft.com/office/drawing/2014/main" id="{35AD6075-C90D-BD00-205C-A7DAFDC332CD}"/>
              </a:ext>
            </a:extLst>
          </p:cNvPr>
          <p:cNvCxnSpPr>
            <a:stCxn id="35" idx="2"/>
            <a:endCxn id="10" idx="0"/>
          </p:cNvCxnSpPr>
          <p:nvPr/>
        </p:nvCxnSpPr>
        <p:spPr>
          <a:xfrm rot="16200000" flipH="1">
            <a:off x="5003908"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sp>
        <p:nvSpPr>
          <p:cNvPr id="37" name="Google Shape;70;p3">
            <a:extLst>
              <a:ext uri="{FF2B5EF4-FFF2-40B4-BE49-F238E27FC236}">
                <a16:creationId xmlns:a16="http://schemas.microsoft.com/office/drawing/2014/main" id="{A5C16540-CF59-158F-68A0-F8D7A24757F5}"/>
              </a:ext>
            </a:extLst>
          </p:cNvPr>
          <p:cNvSpPr txBox="1"/>
          <p:nvPr/>
        </p:nvSpPr>
        <p:spPr>
          <a:xfrm>
            <a:off x="7697501" y="603551"/>
            <a:ext cx="1013037" cy="330034"/>
          </a:xfrm>
          <a:prstGeom prst="rect">
            <a:avLst/>
          </a:prstGeom>
          <a:no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000">
                <a:latin typeface="Open Sans"/>
                <a:ea typeface="Open Sans"/>
                <a:cs typeface="Open Sans"/>
                <a:sym typeface="Open Sans"/>
              </a:rPr>
              <a:t>Best Hypothesis per Population</a:t>
            </a:r>
            <a:endParaRPr sz="1000">
              <a:latin typeface="Open Sans"/>
              <a:ea typeface="Open Sans"/>
              <a:cs typeface="Open Sans"/>
              <a:sym typeface="Open Sans"/>
            </a:endParaRPr>
          </a:p>
        </p:txBody>
      </p:sp>
      <p:sp>
        <p:nvSpPr>
          <p:cNvPr id="38" name="Google Shape;71;p3">
            <a:extLst>
              <a:ext uri="{FF2B5EF4-FFF2-40B4-BE49-F238E27FC236}">
                <a16:creationId xmlns:a16="http://schemas.microsoft.com/office/drawing/2014/main" id="{5C4776AF-D4D3-987E-9762-E4A4B3C7F530}"/>
              </a:ext>
            </a:extLst>
          </p:cNvPr>
          <p:cNvSpPr/>
          <p:nvPr/>
        </p:nvSpPr>
        <p:spPr>
          <a:xfrm>
            <a:off x="8027162" y="3490050"/>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39" name="Google Shape;72;p3">
            <a:extLst>
              <a:ext uri="{FF2B5EF4-FFF2-40B4-BE49-F238E27FC236}">
                <a16:creationId xmlns:a16="http://schemas.microsoft.com/office/drawing/2014/main" id="{1EEB9FC4-5ECF-E9B9-4597-8B09326BEFB6}"/>
              </a:ext>
            </a:extLst>
          </p:cNvPr>
          <p:cNvSpPr/>
          <p:nvPr/>
        </p:nvSpPr>
        <p:spPr>
          <a:xfrm>
            <a:off x="7827848" y="3734891"/>
            <a:ext cx="369934" cy="369777"/>
          </a:xfrm>
          <a:prstGeom prst="roundRect">
            <a:avLst>
              <a:gd name="adj" fmla="val 16667"/>
            </a:avLst>
          </a:prstGeom>
          <a:solidFill>
            <a:srgbClr val="CCCC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40" name="Google Shape;73;p3">
            <a:extLst>
              <a:ext uri="{FF2B5EF4-FFF2-40B4-BE49-F238E27FC236}">
                <a16:creationId xmlns:a16="http://schemas.microsoft.com/office/drawing/2014/main" id="{17D3EC93-231F-0D15-B279-7E701FB53D46}"/>
              </a:ext>
            </a:extLst>
          </p:cNvPr>
          <p:cNvPicPr preferRelativeResize="0"/>
          <p:nvPr/>
        </p:nvPicPr>
        <p:blipFill rotWithShape="1">
          <a:blip r:embed="rId6">
            <a:alphaModFix/>
          </a:blip>
          <a:srcRect/>
          <a:stretch/>
        </p:blipFill>
        <p:spPr>
          <a:xfrm>
            <a:off x="7891924" y="3775205"/>
            <a:ext cx="251599" cy="258589"/>
          </a:xfrm>
          <a:prstGeom prst="rect">
            <a:avLst/>
          </a:prstGeom>
          <a:noFill/>
          <a:ln>
            <a:noFill/>
          </a:ln>
        </p:spPr>
      </p:pic>
      <p:sp>
        <p:nvSpPr>
          <p:cNvPr id="41" name="Google Shape;74;p3">
            <a:extLst>
              <a:ext uri="{FF2B5EF4-FFF2-40B4-BE49-F238E27FC236}">
                <a16:creationId xmlns:a16="http://schemas.microsoft.com/office/drawing/2014/main" id="{50722BB2-BDE6-9982-1E93-DB1299AA07F9}"/>
              </a:ext>
            </a:extLst>
          </p:cNvPr>
          <p:cNvSpPr/>
          <p:nvPr/>
        </p:nvSpPr>
        <p:spPr>
          <a:xfrm>
            <a:off x="8059881" y="2908462"/>
            <a:ext cx="2120796" cy="301445"/>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Abstraction</a:t>
            </a:r>
            <a:endParaRPr sz="1400" b="1" i="1">
              <a:latin typeface="Open Sans"/>
              <a:ea typeface="Open Sans"/>
              <a:cs typeface="Open Sans"/>
              <a:sym typeface="Open Sans"/>
            </a:endParaRPr>
          </a:p>
        </p:txBody>
      </p:sp>
      <p:sp>
        <p:nvSpPr>
          <p:cNvPr id="42" name="Google Shape;75;p3">
            <a:extLst>
              <a:ext uri="{FF2B5EF4-FFF2-40B4-BE49-F238E27FC236}">
                <a16:creationId xmlns:a16="http://schemas.microsoft.com/office/drawing/2014/main" id="{F5A79796-6410-FD87-2AF8-F3E9C464DE96}"/>
              </a:ext>
            </a:extLst>
          </p:cNvPr>
          <p:cNvSpPr/>
          <p:nvPr/>
        </p:nvSpPr>
        <p:spPr>
          <a:xfrm>
            <a:off x="1978853" y="2908021"/>
            <a:ext cx="2120796"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400" i="1">
                <a:latin typeface="Open Sans"/>
                <a:ea typeface="Open Sans"/>
                <a:cs typeface="Open Sans"/>
                <a:sym typeface="Open Sans"/>
              </a:rPr>
              <a:t>Concept Evolution</a:t>
            </a:r>
            <a:endParaRPr sz="1400" b="1" i="1">
              <a:latin typeface="Open Sans"/>
              <a:ea typeface="Open Sans"/>
              <a:cs typeface="Open Sans"/>
              <a:sym typeface="Open Sans"/>
            </a:endParaRPr>
          </a:p>
        </p:txBody>
      </p:sp>
      <p:sp>
        <p:nvSpPr>
          <p:cNvPr id="43" name="Google Shape;76;p3">
            <a:extLst>
              <a:ext uri="{FF2B5EF4-FFF2-40B4-BE49-F238E27FC236}">
                <a16:creationId xmlns:a16="http://schemas.microsoft.com/office/drawing/2014/main" id="{A9E2DF86-AF71-1580-B6C4-C657751EB030}"/>
              </a:ext>
            </a:extLst>
          </p:cNvPr>
          <p:cNvSpPr/>
          <p:nvPr/>
        </p:nvSpPr>
        <p:spPr>
          <a:xfrm>
            <a:off x="7997900" y="4644787"/>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Abstraction</a:t>
            </a:r>
          </a:p>
        </p:txBody>
      </p:sp>
      <p:cxnSp>
        <p:nvCxnSpPr>
          <p:cNvPr id="44" name="Google Shape;77;p3">
            <a:extLst>
              <a:ext uri="{FF2B5EF4-FFF2-40B4-BE49-F238E27FC236}">
                <a16:creationId xmlns:a16="http://schemas.microsoft.com/office/drawing/2014/main" id="{BD0B0A24-BB56-1F23-2F6E-890EFFC7C180}"/>
              </a:ext>
            </a:extLst>
          </p:cNvPr>
          <p:cNvCxnSpPr>
            <a:stCxn id="38" idx="2"/>
            <a:endCxn id="43" idx="0"/>
          </p:cNvCxnSpPr>
          <p:nvPr/>
        </p:nvCxnSpPr>
        <p:spPr>
          <a:xfrm rot="5400000">
            <a:off x="9029203" y="4481331"/>
            <a:ext cx="325793" cy="1100"/>
          </a:xfrm>
          <a:prstGeom prst="bentConnector3">
            <a:avLst>
              <a:gd name="adj1" fmla="val 49989"/>
            </a:avLst>
          </a:prstGeom>
          <a:noFill/>
          <a:ln w="38100" cap="flat" cmpd="sng">
            <a:solidFill>
              <a:srgbClr val="000000"/>
            </a:solidFill>
            <a:prstDash val="solid"/>
            <a:round/>
            <a:headEnd type="none" w="med" len="med"/>
            <a:tailEnd type="stealth" w="med" len="med"/>
          </a:ln>
        </p:spPr>
      </p:cxnSp>
      <p:cxnSp>
        <p:nvCxnSpPr>
          <p:cNvPr id="45" name="Google Shape;78;p3">
            <a:extLst>
              <a:ext uri="{FF2B5EF4-FFF2-40B4-BE49-F238E27FC236}">
                <a16:creationId xmlns:a16="http://schemas.microsoft.com/office/drawing/2014/main" id="{8CD991B0-132A-9DFA-E3C4-19AF64DAF06E}"/>
              </a:ext>
            </a:extLst>
          </p:cNvPr>
          <p:cNvCxnSpPr>
            <a:stCxn id="43" idx="2"/>
          </p:cNvCxnSpPr>
          <p:nvPr/>
        </p:nvCxnSpPr>
        <p:spPr>
          <a:xfrm rot="16200000" flipH="1">
            <a:off x="9038819" y="5324570"/>
            <a:ext cx="305843" cy="314"/>
          </a:xfrm>
          <a:prstGeom prst="bentConnector3">
            <a:avLst>
              <a:gd name="adj1" fmla="val 50000"/>
            </a:avLst>
          </a:prstGeom>
          <a:noFill/>
          <a:ln w="38100" cap="flat" cmpd="sng">
            <a:solidFill>
              <a:srgbClr val="000000"/>
            </a:solidFill>
            <a:prstDash val="solid"/>
            <a:round/>
            <a:headEnd type="none" w="med" len="med"/>
            <a:tailEnd type="stealth" w="med" len="med"/>
          </a:ln>
        </p:spPr>
      </p:cxnSp>
      <p:sp>
        <p:nvSpPr>
          <p:cNvPr id="46" name="Google Shape;79;p3">
            <a:extLst>
              <a:ext uri="{FF2B5EF4-FFF2-40B4-BE49-F238E27FC236}">
                <a16:creationId xmlns:a16="http://schemas.microsoft.com/office/drawing/2014/main" id="{7B0B5187-AC9A-2199-B7BE-C40954512421}"/>
              </a:ext>
            </a:extLst>
          </p:cNvPr>
          <p:cNvSpPr/>
          <p:nvPr/>
        </p:nvSpPr>
        <p:spPr>
          <a:xfrm>
            <a:off x="8027116" y="5497657"/>
            <a:ext cx="2330975" cy="828934"/>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47" name="Google Shape;80;p3">
            <a:extLst>
              <a:ext uri="{FF2B5EF4-FFF2-40B4-BE49-F238E27FC236}">
                <a16:creationId xmlns:a16="http://schemas.microsoft.com/office/drawing/2014/main" id="{DD3925DE-2A27-D3D2-F5F6-7854D75E89F3}"/>
              </a:ext>
            </a:extLst>
          </p:cNvPr>
          <p:cNvSpPr/>
          <p:nvPr/>
        </p:nvSpPr>
        <p:spPr>
          <a:xfrm>
            <a:off x="7827802" y="5742497"/>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48" name="Google Shape;81;p3">
            <a:extLst>
              <a:ext uri="{FF2B5EF4-FFF2-40B4-BE49-F238E27FC236}">
                <a16:creationId xmlns:a16="http://schemas.microsoft.com/office/drawing/2014/main" id="{5C6C5F4B-F34E-4A74-3234-0F48FA081E57}"/>
              </a:ext>
            </a:extLst>
          </p:cNvPr>
          <p:cNvSpPr txBox="1"/>
          <p:nvPr/>
        </p:nvSpPr>
        <p:spPr>
          <a:xfrm>
            <a:off x="8280296" y="565970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sp>
        <p:nvSpPr>
          <p:cNvPr id="49" name="Google Shape;82;p3">
            <a:extLst>
              <a:ext uri="{FF2B5EF4-FFF2-40B4-BE49-F238E27FC236}">
                <a16:creationId xmlns:a16="http://schemas.microsoft.com/office/drawing/2014/main" id="{6125732B-59C4-8196-94BB-E8B4C5BABCB0}"/>
              </a:ext>
            </a:extLst>
          </p:cNvPr>
          <p:cNvSpPr/>
          <p:nvPr/>
        </p:nvSpPr>
        <p:spPr>
          <a:xfrm>
            <a:off x="1973438" y="3305142"/>
            <a:ext cx="2330975" cy="588595"/>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0" name="Google Shape;83;p3">
            <a:extLst>
              <a:ext uri="{FF2B5EF4-FFF2-40B4-BE49-F238E27FC236}">
                <a16:creationId xmlns:a16="http://schemas.microsoft.com/office/drawing/2014/main" id="{6FAE0353-AA9E-4A14-578A-B2C9407CAB53}"/>
              </a:ext>
            </a:extLst>
          </p:cNvPr>
          <p:cNvSpPr/>
          <p:nvPr/>
        </p:nvSpPr>
        <p:spPr>
          <a:xfrm>
            <a:off x="1774123" y="3429838"/>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sp>
        <p:nvSpPr>
          <p:cNvPr id="51" name="Google Shape;84;p3">
            <a:extLst>
              <a:ext uri="{FF2B5EF4-FFF2-40B4-BE49-F238E27FC236}">
                <a16:creationId xmlns:a16="http://schemas.microsoft.com/office/drawing/2014/main" id="{37CE32FD-CFD9-18FA-3781-9C841B48DC5A}"/>
              </a:ext>
            </a:extLst>
          </p:cNvPr>
          <p:cNvSpPr txBox="1"/>
          <p:nvPr/>
        </p:nvSpPr>
        <p:spPr>
          <a:xfrm>
            <a:off x="2226616" y="3347042"/>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“exponential growth/decay”</a:t>
            </a:r>
            <a:endParaRPr sz="1400" i="1">
              <a:latin typeface="Open Sans"/>
              <a:ea typeface="Open Sans"/>
              <a:cs typeface="Open Sans"/>
              <a:sym typeface="Open Sans"/>
            </a:endParaRPr>
          </a:p>
        </p:txBody>
      </p:sp>
      <p:sp>
        <p:nvSpPr>
          <p:cNvPr id="52" name="Google Shape;85;p3">
            <a:extLst>
              <a:ext uri="{FF2B5EF4-FFF2-40B4-BE49-F238E27FC236}">
                <a16:creationId xmlns:a16="http://schemas.microsoft.com/office/drawing/2014/main" id="{58F73F3F-104C-9AE1-EC76-6560D70FB721}"/>
              </a:ext>
            </a:extLst>
          </p:cNvPr>
          <p:cNvSpPr/>
          <p:nvPr/>
        </p:nvSpPr>
        <p:spPr>
          <a:xfrm>
            <a:off x="1945275" y="5137375"/>
            <a:ext cx="2387368" cy="527018"/>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 Concept Crossover</a:t>
            </a:r>
            <a:endParaRPr sz="1200">
              <a:latin typeface="Open Sans"/>
              <a:ea typeface="Open Sans"/>
              <a:cs typeface="Open Sans"/>
              <a:sym typeface="Open Sans"/>
            </a:endParaRPr>
          </a:p>
        </p:txBody>
      </p:sp>
      <p:sp>
        <p:nvSpPr>
          <p:cNvPr id="53" name="Google Shape;86;p3">
            <a:extLst>
              <a:ext uri="{FF2B5EF4-FFF2-40B4-BE49-F238E27FC236}">
                <a16:creationId xmlns:a16="http://schemas.microsoft.com/office/drawing/2014/main" id="{C9574A8B-75E9-6354-4156-0771D82DAFB8}"/>
              </a:ext>
            </a:extLst>
          </p:cNvPr>
          <p:cNvSpPr/>
          <p:nvPr/>
        </p:nvSpPr>
        <p:spPr>
          <a:xfrm>
            <a:off x="1973438" y="4323162"/>
            <a:ext cx="2330975" cy="588595"/>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4" name="Google Shape;87;p3">
            <a:extLst>
              <a:ext uri="{FF2B5EF4-FFF2-40B4-BE49-F238E27FC236}">
                <a16:creationId xmlns:a16="http://schemas.microsoft.com/office/drawing/2014/main" id="{06BF4174-3CC1-F634-530B-F0561DE02A1F}"/>
              </a:ext>
            </a:extLst>
          </p:cNvPr>
          <p:cNvSpPr/>
          <p:nvPr/>
        </p:nvSpPr>
        <p:spPr>
          <a:xfrm>
            <a:off x="1774123" y="4447835"/>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55" name="Google Shape;88;p3">
            <a:extLst>
              <a:ext uri="{FF2B5EF4-FFF2-40B4-BE49-F238E27FC236}">
                <a16:creationId xmlns:a16="http://schemas.microsoft.com/office/drawing/2014/main" id="{861EEE22-A807-D006-3D40-78D7F5C42FD2}"/>
              </a:ext>
            </a:extLst>
          </p:cNvPr>
          <p:cNvPicPr preferRelativeResize="0"/>
          <p:nvPr/>
        </p:nvPicPr>
        <p:blipFill>
          <a:blip r:embed="rId8">
            <a:alphaModFix/>
          </a:blip>
          <a:stretch>
            <a:fillRect/>
          </a:stretch>
        </p:blipFill>
        <p:spPr>
          <a:xfrm>
            <a:off x="1814507" y="3492911"/>
            <a:ext cx="299056" cy="243675"/>
          </a:xfrm>
          <a:prstGeom prst="rect">
            <a:avLst/>
          </a:prstGeom>
          <a:noFill/>
          <a:ln>
            <a:noFill/>
          </a:ln>
        </p:spPr>
      </p:pic>
      <p:sp>
        <p:nvSpPr>
          <p:cNvPr id="56" name="Google Shape;89;p3">
            <a:extLst>
              <a:ext uri="{FF2B5EF4-FFF2-40B4-BE49-F238E27FC236}">
                <a16:creationId xmlns:a16="http://schemas.microsoft.com/office/drawing/2014/main" id="{5CD1B2EF-C4B1-480E-DAD1-F467D183B804}"/>
              </a:ext>
            </a:extLst>
          </p:cNvPr>
          <p:cNvSpPr txBox="1"/>
          <p:nvPr/>
        </p:nvSpPr>
        <p:spPr>
          <a:xfrm>
            <a:off x="2226616" y="4365039"/>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“Depends on temperature”</a:t>
            </a:r>
            <a:endParaRPr sz="1400" i="1">
              <a:latin typeface="Open Sans"/>
              <a:ea typeface="Open Sans"/>
              <a:cs typeface="Open Sans"/>
              <a:sym typeface="Open Sans"/>
            </a:endParaRPr>
          </a:p>
        </p:txBody>
      </p:sp>
      <p:sp>
        <p:nvSpPr>
          <p:cNvPr id="57" name="Google Shape;90;p3">
            <a:extLst>
              <a:ext uri="{FF2B5EF4-FFF2-40B4-BE49-F238E27FC236}">
                <a16:creationId xmlns:a16="http://schemas.microsoft.com/office/drawing/2014/main" id="{B295AECE-B113-69F8-47C9-5A57D6106969}"/>
              </a:ext>
            </a:extLst>
          </p:cNvPr>
          <p:cNvSpPr/>
          <p:nvPr/>
        </p:nvSpPr>
        <p:spPr>
          <a:xfrm>
            <a:off x="1973438" y="5978206"/>
            <a:ext cx="2330975" cy="610116"/>
          </a:xfrm>
          <a:prstGeom prst="roundRect">
            <a:avLst>
              <a:gd name="adj" fmla="val 16667"/>
            </a:avLst>
          </a:prstGeom>
          <a:noFill/>
          <a:ln w="19050" cap="flat" cmpd="sng">
            <a:solidFill>
              <a:srgbClr val="B7B7B7"/>
            </a:solidFill>
            <a:prstDash val="dash"/>
            <a:round/>
            <a:headEnd type="none" w="sm" len="sm"/>
            <a:tailEnd type="none" w="sm" len="sm"/>
          </a:ln>
        </p:spPr>
        <p:txBody>
          <a:bodyPr spcFirstLastPara="1" wrap="square" lIns="52250" tIns="52250" rIns="52250" bIns="52250" anchor="ctr" anchorCtr="0">
            <a:noAutofit/>
          </a:bodyPr>
          <a:lstStyle/>
          <a:p>
            <a:pPr marL="0" lvl="0" indent="0" algn="l"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a:p>
            <a:pPr marL="0" lvl="0" indent="0" algn="ctr" rtl="0">
              <a:spcBef>
                <a:spcPts val="0"/>
              </a:spcBef>
              <a:spcAft>
                <a:spcPts val="0"/>
              </a:spcAft>
              <a:buNone/>
            </a:pPr>
            <a:endParaRPr sz="400" i="1">
              <a:latin typeface="Open Sans"/>
              <a:ea typeface="Open Sans"/>
              <a:cs typeface="Open Sans"/>
              <a:sym typeface="Open Sans"/>
            </a:endParaRPr>
          </a:p>
        </p:txBody>
      </p:sp>
      <p:sp>
        <p:nvSpPr>
          <p:cNvPr id="58" name="Google Shape;91;p3">
            <a:extLst>
              <a:ext uri="{FF2B5EF4-FFF2-40B4-BE49-F238E27FC236}">
                <a16:creationId xmlns:a16="http://schemas.microsoft.com/office/drawing/2014/main" id="{2C033851-DD8E-8EF1-C3E3-32957CF80232}"/>
              </a:ext>
            </a:extLst>
          </p:cNvPr>
          <p:cNvSpPr/>
          <p:nvPr/>
        </p:nvSpPr>
        <p:spPr>
          <a:xfrm>
            <a:off x="1774123" y="6113650"/>
            <a:ext cx="369934" cy="369777"/>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endParaRPr sz="400"/>
          </a:p>
        </p:txBody>
      </p:sp>
      <p:pic>
        <p:nvPicPr>
          <p:cNvPr id="59" name="Google Shape;92;p3">
            <a:extLst>
              <a:ext uri="{FF2B5EF4-FFF2-40B4-BE49-F238E27FC236}">
                <a16:creationId xmlns:a16="http://schemas.microsoft.com/office/drawing/2014/main" id="{4F5E8F9B-F1D2-6994-14A7-3548DC8CB8CE}"/>
              </a:ext>
            </a:extLst>
          </p:cNvPr>
          <p:cNvPicPr preferRelativeResize="0"/>
          <p:nvPr/>
        </p:nvPicPr>
        <p:blipFill>
          <a:blip r:embed="rId9">
            <a:alphaModFix/>
          </a:blip>
          <a:stretch>
            <a:fillRect/>
          </a:stretch>
        </p:blipFill>
        <p:spPr>
          <a:xfrm>
            <a:off x="1814507" y="6183543"/>
            <a:ext cx="299056" cy="232208"/>
          </a:xfrm>
          <a:prstGeom prst="rect">
            <a:avLst/>
          </a:prstGeom>
          <a:noFill/>
          <a:ln>
            <a:noFill/>
          </a:ln>
        </p:spPr>
      </p:pic>
      <p:sp>
        <p:nvSpPr>
          <p:cNvPr id="60" name="Google Shape;93;p3">
            <a:extLst>
              <a:ext uri="{FF2B5EF4-FFF2-40B4-BE49-F238E27FC236}">
                <a16:creationId xmlns:a16="http://schemas.microsoft.com/office/drawing/2014/main" id="{1FC7379F-8141-D9BC-0233-FF63BDB97139}"/>
              </a:ext>
            </a:extLst>
          </p:cNvPr>
          <p:cNvSpPr txBox="1"/>
          <p:nvPr/>
        </p:nvSpPr>
        <p:spPr>
          <a:xfrm>
            <a:off x="2226616" y="6030854"/>
            <a:ext cx="1822492" cy="536408"/>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400" i="1">
                <a:latin typeface="Open Sans"/>
                <a:ea typeface="Open Sans"/>
                <a:cs typeface="Open Sans"/>
                <a:sym typeface="Open Sans"/>
              </a:rPr>
              <a:t>“Boltzmann Distribution”</a:t>
            </a:r>
            <a:endParaRPr sz="1400" i="1">
              <a:latin typeface="Open Sans"/>
              <a:ea typeface="Open Sans"/>
              <a:cs typeface="Open Sans"/>
              <a:sym typeface="Open Sans"/>
            </a:endParaRPr>
          </a:p>
        </p:txBody>
      </p:sp>
      <p:pic>
        <p:nvPicPr>
          <p:cNvPr id="61" name="Google Shape;94;p3">
            <a:extLst>
              <a:ext uri="{FF2B5EF4-FFF2-40B4-BE49-F238E27FC236}">
                <a16:creationId xmlns:a16="http://schemas.microsoft.com/office/drawing/2014/main" id="{E5349049-59C3-83EB-BAAA-4E0279DEACF0}"/>
              </a:ext>
            </a:extLst>
          </p:cNvPr>
          <p:cNvPicPr preferRelativeResize="0"/>
          <p:nvPr/>
        </p:nvPicPr>
        <p:blipFill>
          <a:blip r:embed="rId10">
            <a:alphaModFix/>
          </a:blip>
          <a:stretch>
            <a:fillRect/>
          </a:stretch>
        </p:blipFill>
        <p:spPr>
          <a:xfrm>
            <a:off x="2989531" y="3979858"/>
            <a:ext cx="299056" cy="299076"/>
          </a:xfrm>
          <a:prstGeom prst="rect">
            <a:avLst/>
          </a:prstGeom>
          <a:noFill/>
          <a:ln>
            <a:noFill/>
          </a:ln>
        </p:spPr>
      </p:pic>
      <p:cxnSp>
        <p:nvCxnSpPr>
          <p:cNvPr id="62" name="Google Shape;95;p3">
            <a:extLst>
              <a:ext uri="{FF2B5EF4-FFF2-40B4-BE49-F238E27FC236}">
                <a16:creationId xmlns:a16="http://schemas.microsoft.com/office/drawing/2014/main" id="{F4CC5424-2332-628C-B37E-28B18EF2B7AA}"/>
              </a:ext>
            </a:extLst>
          </p:cNvPr>
          <p:cNvCxnSpPr>
            <a:stCxn id="53" idx="2"/>
            <a:endCxn id="52" idx="0"/>
          </p:cNvCxnSpPr>
          <p:nvPr/>
        </p:nvCxnSpPr>
        <p:spPr>
          <a:xfrm rot="16200000" flipH="1">
            <a:off x="3026296" y="5024387"/>
            <a:ext cx="225573" cy="314"/>
          </a:xfrm>
          <a:prstGeom prst="bentConnector3">
            <a:avLst>
              <a:gd name="adj1" fmla="val 50016"/>
            </a:avLst>
          </a:prstGeom>
          <a:noFill/>
          <a:ln w="38100" cap="flat" cmpd="sng">
            <a:solidFill>
              <a:srgbClr val="000000"/>
            </a:solidFill>
            <a:prstDash val="solid"/>
            <a:round/>
            <a:headEnd type="none" w="med" len="med"/>
            <a:tailEnd type="stealth" w="med" len="med"/>
          </a:ln>
        </p:spPr>
      </p:cxnSp>
      <p:cxnSp>
        <p:nvCxnSpPr>
          <p:cNvPr id="63" name="Google Shape;96;p3">
            <a:extLst>
              <a:ext uri="{FF2B5EF4-FFF2-40B4-BE49-F238E27FC236}">
                <a16:creationId xmlns:a16="http://schemas.microsoft.com/office/drawing/2014/main" id="{78FF7BFD-9495-2DEA-5ECB-93296D626D26}"/>
              </a:ext>
            </a:extLst>
          </p:cNvPr>
          <p:cNvCxnSpPr>
            <a:stCxn id="52" idx="2"/>
            <a:endCxn id="57" idx="0"/>
          </p:cNvCxnSpPr>
          <p:nvPr/>
        </p:nvCxnSpPr>
        <p:spPr>
          <a:xfrm rot="16200000" flipH="1">
            <a:off x="2982189" y="5821163"/>
            <a:ext cx="313854" cy="314"/>
          </a:xfrm>
          <a:prstGeom prst="bentConnector3">
            <a:avLst>
              <a:gd name="adj1" fmla="val 50014"/>
            </a:avLst>
          </a:prstGeom>
          <a:noFill/>
          <a:ln w="38100" cap="flat" cmpd="sng">
            <a:solidFill>
              <a:srgbClr val="000000"/>
            </a:solidFill>
            <a:prstDash val="solid"/>
            <a:round/>
            <a:headEnd type="none" w="med" len="med"/>
            <a:tailEnd type="stealth" w="med" len="med"/>
          </a:ln>
        </p:spPr>
      </p:cxnSp>
      <p:pic>
        <p:nvPicPr>
          <p:cNvPr id="22528" name="Google Shape;97;p3">
            <a:extLst>
              <a:ext uri="{FF2B5EF4-FFF2-40B4-BE49-F238E27FC236}">
                <a16:creationId xmlns:a16="http://schemas.microsoft.com/office/drawing/2014/main" id="{A3BB24D6-50CF-640B-1082-7B378AA17630}"/>
              </a:ext>
            </a:extLst>
          </p:cNvPr>
          <p:cNvPicPr preferRelativeResize="0"/>
          <p:nvPr/>
        </p:nvPicPr>
        <p:blipFill rotWithShape="1">
          <a:blip r:embed="rId11">
            <a:alphaModFix/>
          </a:blip>
          <a:srcRect/>
          <a:stretch/>
        </p:blipFill>
        <p:spPr>
          <a:xfrm>
            <a:off x="1814507" y="4504899"/>
            <a:ext cx="299056" cy="242093"/>
          </a:xfrm>
          <a:prstGeom prst="rect">
            <a:avLst/>
          </a:prstGeom>
          <a:noFill/>
          <a:ln>
            <a:noFill/>
          </a:ln>
        </p:spPr>
      </p:pic>
      <p:pic>
        <p:nvPicPr>
          <p:cNvPr id="22529" name="Google Shape;98;p3">
            <a:extLst>
              <a:ext uri="{FF2B5EF4-FFF2-40B4-BE49-F238E27FC236}">
                <a16:creationId xmlns:a16="http://schemas.microsoft.com/office/drawing/2014/main" id="{434ACF3C-FF80-5C35-697D-B674A217C0D0}"/>
              </a:ext>
            </a:extLst>
          </p:cNvPr>
          <p:cNvPicPr preferRelativeResize="0"/>
          <p:nvPr/>
        </p:nvPicPr>
        <p:blipFill>
          <a:blip r:embed="rId8">
            <a:alphaModFix/>
          </a:blip>
          <a:stretch>
            <a:fillRect/>
          </a:stretch>
        </p:blipFill>
        <p:spPr>
          <a:xfrm>
            <a:off x="7868178" y="5805563"/>
            <a:ext cx="299056" cy="243675"/>
          </a:xfrm>
          <a:prstGeom prst="rect">
            <a:avLst/>
          </a:prstGeom>
          <a:noFill/>
          <a:ln>
            <a:noFill/>
          </a:ln>
        </p:spPr>
      </p:pic>
      <p:sp>
        <p:nvSpPr>
          <p:cNvPr id="22548" name="Google Shape;99;p3">
            <a:extLst>
              <a:ext uri="{FF2B5EF4-FFF2-40B4-BE49-F238E27FC236}">
                <a16:creationId xmlns:a16="http://schemas.microsoft.com/office/drawing/2014/main" id="{EB6E3C20-53DD-0ADC-A779-526767F74C4A}"/>
              </a:ext>
            </a:extLst>
          </p:cNvPr>
          <p:cNvSpPr/>
          <p:nvPr/>
        </p:nvSpPr>
        <p:spPr>
          <a:xfrm>
            <a:off x="6181945" y="1578852"/>
            <a:ext cx="1312283" cy="666666"/>
          </a:xfrm>
          <a:prstGeom prst="roundRect">
            <a:avLst>
              <a:gd name="adj" fmla="val 16667"/>
            </a:avLst>
          </a:prstGeom>
          <a:solidFill>
            <a:srgbClr val="C9DAF8"/>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LLM</a:t>
            </a:r>
            <a:br>
              <a:rPr lang="en-US" sz="1200">
                <a:latin typeface="Open Sans"/>
                <a:ea typeface="Open Sans"/>
                <a:cs typeface="Open Sans"/>
                <a:sym typeface="Open Sans"/>
              </a:rPr>
            </a:br>
            <a:r>
              <a:rPr lang="en-US" sz="1200">
                <a:latin typeface="Open Sans"/>
                <a:ea typeface="Open Sans"/>
                <a:cs typeface="Open Sans"/>
                <a:sym typeface="Open Sans"/>
              </a:rPr>
              <a:t>Evolution</a:t>
            </a:r>
            <a:endParaRPr sz="1200">
              <a:latin typeface="Open Sans"/>
              <a:ea typeface="Open Sans"/>
              <a:cs typeface="Open Sans"/>
              <a:sym typeface="Open Sans"/>
            </a:endParaRPr>
          </a:p>
        </p:txBody>
      </p:sp>
      <p:sp>
        <p:nvSpPr>
          <p:cNvPr id="22549" name="Google Shape;100;p3">
            <a:extLst>
              <a:ext uri="{FF2B5EF4-FFF2-40B4-BE49-F238E27FC236}">
                <a16:creationId xmlns:a16="http://schemas.microsoft.com/office/drawing/2014/main" id="{B7BFBA77-9706-466B-7AC5-42994C24CEE5}"/>
              </a:ext>
            </a:extLst>
          </p:cNvPr>
          <p:cNvSpPr/>
          <p:nvPr/>
        </p:nvSpPr>
        <p:spPr>
          <a:xfrm>
            <a:off x="6247567" y="563914"/>
            <a:ext cx="1181117" cy="588595"/>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52250" rIns="0" bIns="52250" anchor="ctr" anchorCtr="0">
            <a:noAutofit/>
          </a:bodyPr>
          <a:lstStyle/>
          <a:p>
            <a:pPr marL="0" lvl="0" indent="0" algn="ctr" rtl="0">
              <a:spcBef>
                <a:spcPts val="0"/>
              </a:spcBef>
              <a:spcAft>
                <a:spcPts val="0"/>
              </a:spcAft>
              <a:buNone/>
            </a:pPr>
            <a:r>
              <a:rPr lang="en-US" sz="1400">
                <a:latin typeface="Open Sans"/>
                <a:ea typeface="Open Sans"/>
                <a:cs typeface="Open Sans"/>
                <a:sym typeface="Open Sans"/>
              </a:rPr>
              <a:t>Concept Library</a:t>
            </a:r>
            <a:endParaRPr sz="1400">
              <a:latin typeface="Open Sans"/>
              <a:ea typeface="Open Sans"/>
              <a:cs typeface="Open Sans"/>
              <a:sym typeface="Open Sans"/>
            </a:endParaRPr>
          </a:p>
        </p:txBody>
      </p:sp>
      <p:cxnSp>
        <p:nvCxnSpPr>
          <p:cNvPr id="22550" name="Google Shape;101;p3">
            <a:extLst>
              <a:ext uri="{FF2B5EF4-FFF2-40B4-BE49-F238E27FC236}">
                <a16:creationId xmlns:a16="http://schemas.microsoft.com/office/drawing/2014/main" id="{8C72FA88-25C9-A45B-DFC8-8F720953B067}"/>
              </a:ext>
            </a:extLst>
          </p:cNvPr>
          <p:cNvCxnSpPr>
            <a:stCxn id="22549" idx="2"/>
            <a:endCxn id="22548" idx="0"/>
          </p:cNvCxnSpPr>
          <p:nvPr/>
        </p:nvCxnSpPr>
        <p:spPr>
          <a:xfrm rot="16200000" flipH="1">
            <a:off x="6625120" y="1365515"/>
            <a:ext cx="426327" cy="314"/>
          </a:xfrm>
          <a:prstGeom prst="bentConnector3">
            <a:avLst>
              <a:gd name="adj1" fmla="val 50004"/>
            </a:avLst>
          </a:prstGeom>
          <a:noFill/>
          <a:ln w="38100" cap="flat" cmpd="sng">
            <a:solidFill>
              <a:srgbClr val="000000"/>
            </a:solidFill>
            <a:prstDash val="solid"/>
            <a:round/>
            <a:headEnd type="none" w="med" len="med"/>
            <a:tailEnd type="stealth" w="med" len="med"/>
          </a:ln>
        </p:spPr>
      </p:cxnSp>
      <p:cxnSp>
        <p:nvCxnSpPr>
          <p:cNvPr id="22551" name="Google Shape;102;p3">
            <a:extLst>
              <a:ext uri="{FF2B5EF4-FFF2-40B4-BE49-F238E27FC236}">
                <a16:creationId xmlns:a16="http://schemas.microsoft.com/office/drawing/2014/main" id="{BCA49A5E-524E-C85D-C79A-D3E799BFB52E}"/>
              </a:ext>
            </a:extLst>
          </p:cNvPr>
          <p:cNvCxnSpPr>
            <a:cxnSpLocks/>
          </p:cNvCxnSpPr>
          <p:nvPr/>
        </p:nvCxnSpPr>
        <p:spPr>
          <a:xfrm>
            <a:off x="4117350" y="1872338"/>
            <a:ext cx="313069" cy="0"/>
          </a:xfrm>
          <a:prstGeom prst="straightConnector1">
            <a:avLst/>
          </a:prstGeom>
          <a:noFill/>
          <a:ln w="38100" cap="flat" cmpd="sng">
            <a:solidFill>
              <a:srgbClr val="000000"/>
            </a:solidFill>
            <a:prstDash val="solid"/>
            <a:round/>
            <a:headEnd type="none" w="med" len="med"/>
            <a:tailEnd type="triangle" w="med" len="med"/>
          </a:ln>
        </p:spPr>
      </p:cxnSp>
      <p:cxnSp>
        <p:nvCxnSpPr>
          <p:cNvPr id="22552" name="Google Shape;103;p3">
            <a:extLst>
              <a:ext uri="{FF2B5EF4-FFF2-40B4-BE49-F238E27FC236}">
                <a16:creationId xmlns:a16="http://schemas.microsoft.com/office/drawing/2014/main" id="{3026E870-B5A9-A2E1-C38E-D4BD0E64B288}"/>
              </a:ext>
            </a:extLst>
          </p:cNvPr>
          <p:cNvCxnSpPr>
            <a:endCxn id="31" idx="1"/>
          </p:cNvCxnSpPr>
          <p:nvPr/>
        </p:nvCxnSpPr>
        <p:spPr>
          <a:xfrm>
            <a:off x="7634215" y="1872242"/>
            <a:ext cx="334590" cy="0"/>
          </a:xfrm>
          <a:prstGeom prst="straightConnector1">
            <a:avLst/>
          </a:prstGeom>
          <a:noFill/>
          <a:ln w="38100" cap="flat" cmpd="sng">
            <a:solidFill>
              <a:srgbClr val="000000"/>
            </a:solidFill>
            <a:prstDash val="solid"/>
            <a:round/>
            <a:headEnd type="none" w="med" len="med"/>
            <a:tailEnd type="triangle" w="med" len="med"/>
          </a:ln>
        </p:spPr>
      </p:cxnSp>
      <p:pic>
        <p:nvPicPr>
          <p:cNvPr id="22553" name="Google Shape;104;p3">
            <a:extLst>
              <a:ext uri="{FF2B5EF4-FFF2-40B4-BE49-F238E27FC236}">
                <a16:creationId xmlns:a16="http://schemas.microsoft.com/office/drawing/2014/main" id="{FEFC0B37-99CB-9CC7-A76A-2F37BDB00880}"/>
              </a:ext>
            </a:extLst>
          </p:cNvPr>
          <p:cNvPicPr preferRelativeResize="0"/>
          <p:nvPr/>
        </p:nvPicPr>
        <p:blipFill>
          <a:blip r:embed="rId12">
            <a:alphaModFix/>
          </a:blip>
          <a:stretch>
            <a:fillRect/>
          </a:stretch>
        </p:blipFill>
        <p:spPr>
          <a:xfrm>
            <a:off x="3682345" y="1776209"/>
            <a:ext cx="369816" cy="286608"/>
          </a:xfrm>
          <a:prstGeom prst="rect">
            <a:avLst/>
          </a:prstGeom>
          <a:noFill/>
          <a:ln>
            <a:noFill/>
          </a:ln>
        </p:spPr>
      </p:pic>
      <p:sp>
        <p:nvSpPr>
          <p:cNvPr id="22554" name="Google Shape;105;p3">
            <a:extLst>
              <a:ext uri="{FF2B5EF4-FFF2-40B4-BE49-F238E27FC236}">
                <a16:creationId xmlns:a16="http://schemas.microsoft.com/office/drawing/2014/main" id="{3C3EEF9A-55A3-7DD6-AAA4-5F39F02AE611}"/>
              </a:ext>
            </a:extLst>
          </p:cNvPr>
          <p:cNvSpPr txBox="1"/>
          <p:nvPr/>
        </p:nvSpPr>
        <p:spPr>
          <a:xfrm>
            <a:off x="5103629" y="2378202"/>
            <a:ext cx="1822492" cy="290186"/>
          </a:xfrm>
          <a:prstGeom prst="rect">
            <a:avLst/>
          </a:prstGeom>
          <a:noFill/>
          <a:ln>
            <a:noFill/>
          </a:ln>
        </p:spPr>
        <p:txBody>
          <a:bodyPr spcFirstLastPara="1" wrap="square" lIns="52250" tIns="52250" rIns="52250" bIns="52250" anchor="t" anchorCtr="0">
            <a:spAutoFit/>
          </a:bodyPr>
          <a:lstStyle/>
          <a:p>
            <a:pPr marL="0" lvl="0" indent="0" algn="ctr" rtl="0">
              <a:spcBef>
                <a:spcPts val="0"/>
              </a:spcBef>
              <a:spcAft>
                <a:spcPts val="0"/>
              </a:spcAft>
              <a:buNone/>
            </a:pPr>
            <a:r>
              <a:rPr lang="en-US" sz="1200" i="1">
                <a:latin typeface="Open Sans"/>
                <a:ea typeface="Open Sans"/>
                <a:cs typeface="Open Sans"/>
                <a:sym typeface="Open Sans"/>
              </a:rPr>
              <a:t>For 10</a:t>
            </a:r>
            <a:r>
              <a:rPr lang="en-US" sz="1200" i="1" baseline="30000">
                <a:latin typeface="Open Sans"/>
                <a:ea typeface="Open Sans"/>
                <a:cs typeface="Open Sans"/>
                <a:sym typeface="Open Sans"/>
              </a:rPr>
              <a:t>6</a:t>
            </a:r>
            <a:r>
              <a:rPr lang="en-US" sz="1200" i="1">
                <a:latin typeface="Open Sans"/>
                <a:ea typeface="Open Sans"/>
                <a:cs typeface="Open Sans"/>
                <a:sym typeface="Open Sans"/>
              </a:rPr>
              <a:t> operations</a:t>
            </a:r>
            <a:endParaRPr sz="1200" i="1">
              <a:latin typeface="Open Sans"/>
              <a:ea typeface="Open Sans"/>
              <a:cs typeface="Open Sans"/>
              <a:sym typeface="Open Sans"/>
            </a:endParaRPr>
          </a:p>
        </p:txBody>
      </p:sp>
      <p:pic>
        <p:nvPicPr>
          <p:cNvPr id="22555" name="Google Shape;106;p3">
            <a:extLst>
              <a:ext uri="{FF2B5EF4-FFF2-40B4-BE49-F238E27FC236}">
                <a16:creationId xmlns:a16="http://schemas.microsoft.com/office/drawing/2014/main" id="{5917941F-712C-5BC7-5580-CC681627DCBD}"/>
              </a:ext>
            </a:extLst>
          </p:cNvPr>
          <p:cNvPicPr preferRelativeResize="0"/>
          <p:nvPr/>
        </p:nvPicPr>
        <p:blipFill>
          <a:blip r:embed="rId13">
            <a:alphaModFix/>
          </a:blip>
          <a:stretch>
            <a:fillRect/>
          </a:stretch>
        </p:blipFill>
        <p:spPr>
          <a:xfrm>
            <a:off x="8280307" y="3714217"/>
            <a:ext cx="1874425" cy="426291"/>
          </a:xfrm>
          <a:prstGeom prst="rect">
            <a:avLst/>
          </a:prstGeom>
          <a:noFill/>
          <a:ln>
            <a:noFill/>
          </a:ln>
        </p:spPr>
      </p:pic>
      <p:pic>
        <p:nvPicPr>
          <p:cNvPr id="22556" name="Google Shape;107;p3">
            <a:extLst>
              <a:ext uri="{FF2B5EF4-FFF2-40B4-BE49-F238E27FC236}">
                <a16:creationId xmlns:a16="http://schemas.microsoft.com/office/drawing/2014/main" id="{AD29F1CB-4851-7574-A4E7-065D4564C9A6}"/>
              </a:ext>
            </a:extLst>
          </p:cNvPr>
          <p:cNvPicPr preferRelativeResize="0"/>
          <p:nvPr/>
        </p:nvPicPr>
        <p:blipFill>
          <a:blip r:embed="rId14">
            <a:alphaModFix/>
          </a:blip>
          <a:stretch>
            <a:fillRect/>
          </a:stretch>
        </p:blipFill>
        <p:spPr>
          <a:xfrm flipH="1">
            <a:off x="4600201" y="3268798"/>
            <a:ext cx="2961248" cy="3043017"/>
          </a:xfrm>
          <a:prstGeom prst="rect">
            <a:avLst/>
          </a:prstGeom>
          <a:noFill/>
          <a:ln>
            <a:noFill/>
          </a:ln>
        </p:spPr>
      </p:pic>
      <p:sp>
        <p:nvSpPr>
          <p:cNvPr id="22557" name="Google Shape;108;p3">
            <a:extLst>
              <a:ext uri="{FF2B5EF4-FFF2-40B4-BE49-F238E27FC236}">
                <a16:creationId xmlns:a16="http://schemas.microsoft.com/office/drawing/2014/main" id="{B03DD7B6-94EF-63FF-14DF-949C861C3A8B}"/>
              </a:ext>
            </a:extLst>
          </p:cNvPr>
          <p:cNvSpPr/>
          <p:nvPr/>
        </p:nvSpPr>
        <p:spPr>
          <a:xfrm>
            <a:off x="5260780" y="4255052"/>
            <a:ext cx="1638390" cy="666666"/>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a:latin typeface="Open Sans"/>
                <a:ea typeface="Open Sans"/>
                <a:cs typeface="Open Sans"/>
                <a:sym typeface="Open Sans"/>
              </a:rPr>
              <a:t>Concept Library</a:t>
            </a: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a:p>
            <a:pPr marL="0" lvl="0" indent="0" algn="ctr" rtl="0">
              <a:spcBef>
                <a:spcPts val="0"/>
              </a:spcBef>
              <a:spcAft>
                <a:spcPts val="0"/>
              </a:spcAft>
              <a:buNone/>
            </a:pPr>
            <a:endParaRPr sz="1200">
              <a:latin typeface="Open Sans"/>
              <a:ea typeface="Open Sans"/>
              <a:cs typeface="Open Sans"/>
              <a:sym typeface="Open Sans"/>
            </a:endParaRPr>
          </a:p>
        </p:txBody>
      </p:sp>
      <p:sp>
        <p:nvSpPr>
          <p:cNvPr id="22558" name="Google Shape;109;p3">
            <a:extLst>
              <a:ext uri="{FF2B5EF4-FFF2-40B4-BE49-F238E27FC236}">
                <a16:creationId xmlns:a16="http://schemas.microsoft.com/office/drawing/2014/main" id="{0D02F657-1DB1-698D-882D-818CCC5DCB28}"/>
              </a:ext>
            </a:extLst>
          </p:cNvPr>
          <p:cNvSpPr/>
          <p:nvPr/>
        </p:nvSpPr>
        <p:spPr>
          <a:xfrm>
            <a:off x="6432142"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59" name="Google Shape;110;p3">
            <a:extLst>
              <a:ext uri="{FF2B5EF4-FFF2-40B4-BE49-F238E27FC236}">
                <a16:creationId xmlns:a16="http://schemas.microsoft.com/office/drawing/2014/main" id="{D643DB1E-3779-5457-7E25-2123425F67A0}"/>
              </a:ext>
            </a:extLst>
          </p:cNvPr>
          <p:cNvSpPr/>
          <p:nvPr/>
        </p:nvSpPr>
        <p:spPr>
          <a:xfrm>
            <a:off x="5444999"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0" name="Google Shape;111;p3">
            <a:extLst>
              <a:ext uri="{FF2B5EF4-FFF2-40B4-BE49-F238E27FC236}">
                <a16:creationId xmlns:a16="http://schemas.microsoft.com/office/drawing/2014/main" id="{12D711E3-CA3B-C673-5653-8A693A4D056B}"/>
              </a:ext>
            </a:extLst>
          </p:cNvPr>
          <p:cNvSpPr/>
          <p:nvPr/>
        </p:nvSpPr>
        <p:spPr>
          <a:xfrm>
            <a:off x="6108600"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2561" name="Google Shape;112;p3">
            <a:extLst>
              <a:ext uri="{FF2B5EF4-FFF2-40B4-BE49-F238E27FC236}">
                <a16:creationId xmlns:a16="http://schemas.microsoft.com/office/drawing/2014/main" id="{1B1D778A-6AF0-7E20-7B3C-50B0B7103282}"/>
              </a:ext>
            </a:extLst>
          </p:cNvPr>
          <p:cNvSpPr/>
          <p:nvPr/>
        </p:nvSpPr>
        <p:spPr>
          <a:xfrm>
            <a:off x="5785055" y="4591683"/>
            <a:ext cx="282752" cy="249450"/>
          </a:xfrm>
          <a:prstGeom prst="roundRect">
            <a:avLst>
              <a:gd name="adj" fmla="val 16667"/>
            </a:avLst>
          </a:prstGeom>
          <a:solidFill>
            <a:srgbClr val="FFF2C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2562" name="Google Shape;113;p3">
            <a:extLst>
              <a:ext uri="{FF2B5EF4-FFF2-40B4-BE49-F238E27FC236}">
                <a16:creationId xmlns:a16="http://schemas.microsoft.com/office/drawing/2014/main" id="{A4A8E19D-DDE3-2B0C-8349-8967BB871094}"/>
              </a:ext>
            </a:extLst>
          </p:cNvPr>
          <p:cNvPicPr preferRelativeResize="0"/>
          <p:nvPr/>
        </p:nvPicPr>
        <p:blipFill>
          <a:blip r:embed="rId8">
            <a:alphaModFix/>
          </a:blip>
          <a:stretch>
            <a:fillRect/>
          </a:stretch>
        </p:blipFill>
        <p:spPr>
          <a:xfrm>
            <a:off x="5494845" y="4648667"/>
            <a:ext cx="183167" cy="131673"/>
          </a:xfrm>
          <a:prstGeom prst="rect">
            <a:avLst/>
          </a:prstGeom>
          <a:noFill/>
          <a:ln>
            <a:noFill/>
          </a:ln>
        </p:spPr>
      </p:pic>
      <p:pic>
        <p:nvPicPr>
          <p:cNvPr id="22563" name="Google Shape;114;p3">
            <a:extLst>
              <a:ext uri="{FF2B5EF4-FFF2-40B4-BE49-F238E27FC236}">
                <a16:creationId xmlns:a16="http://schemas.microsoft.com/office/drawing/2014/main" id="{0B4C79BA-2F67-F310-9798-DDAF156CFD6F}"/>
              </a:ext>
            </a:extLst>
          </p:cNvPr>
          <p:cNvPicPr preferRelativeResize="0"/>
          <p:nvPr/>
        </p:nvPicPr>
        <p:blipFill>
          <a:blip r:embed="rId15">
            <a:alphaModFix/>
          </a:blip>
          <a:stretch>
            <a:fillRect/>
          </a:stretch>
        </p:blipFill>
        <p:spPr>
          <a:xfrm>
            <a:off x="5826640" y="4642575"/>
            <a:ext cx="183090" cy="143856"/>
          </a:xfrm>
          <a:prstGeom prst="rect">
            <a:avLst/>
          </a:prstGeom>
          <a:noFill/>
          <a:ln>
            <a:noFill/>
          </a:ln>
        </p:spPr>
      </p:pic>
      <p:pic>
        <p:nvPicPr>
          <p:cNvPr id="22564" name="Google Shape;115;p3">
            <a:extLst>
              <a:ext uri="{FF2B5EF4-FFF2-40B4-BE49-F238E27FC236}">
                <a16:creationId xmlns:a16="http://schemas.microsoft.com/office/drawing/2014/main" id="{1D6C8824-7A11-3300-8530-3E0BFC1A5B31}"/>
              </a:ext>
            </a:extLst>
          </p:cNvPr>
          <p:cNvPicPr preferRelativeResize="0"/>
          <p:nvPr/>
        </p:nvPicPr>
        <p:blipFill>
          <a:blip r:embed="rId11">
            <a:alphaModFix/>
          </a:blip>
          <a:stretch>
            <a:fillRect/>
          </a:stretch>
        </p:blipFill>
        <p:spPr>
          <a:xfrm>
            <a:off x="6158444" y="4642348"/>
            <a:ext cx="183090" cy="148216"/>
          </a:xfrm>
          <a:prstGeom prst="rect">
            <a:avLst/>
          </a:prstGeom>
          <a:noFill/>
          <a:ln>
            <a:noFill/>
          </a:ln>
        </p:spPr>
      </p:pic>
      <p:pic>
        <p:nvPicPr>
          <p:cNvPr id="22565" name="Google Shape;116;p3">
            <a:extLst>
              <a:ext uri="{FF2B5EF4-FFF2-40B4-BE49-F238E27FC236}">
                <a16:creationId xmlns:a16="http://schemas.microsoft.com/office/drawing/2014/main" id="{5ADD7350-354B-8F21-BEE8-4A3B21336E51}"/>
              </a:ext>
            </a:extLst>
          </p:cNvPr>
          <p:cNvPicPr preferRelativeResize="0"/>
          <p:nvPr/>
        </p:nvPicPr>
        <p:blipFill>
          <a:blip r:embed="rId9">
            <a:alphaModFix/>
          </a:blip>
          <a:stretch>
            <a:fillRect/>
          </a:stretch>
        </p:blipFill>
        <p:spPr>
          <a:xfrm>
            <a:off x="6497942" y="4645374"/>
            <a:ext cx="183090" cy="142164"/>
          </a:xfrm>
          <a:prstGeom prst="rect">
            <a:avLst/>
          </a:prstGeom>
          <a:noFill/>
          <a:ln>
            <a:noFill/>
          </a:ln>
        </p:spPr>
      </p:pic>
      <p:sp>
        <p:nvSpPr>
          <p:cNvPr id="22566" name="Google Shape;117;p3">
            <a:extLst>
              <a:ext uri="{FF2B5EF4-FFF2-40B4-BE49-F238E27FC236}">
                <a16:creationId xmlns:a16="http://schemas.microsoft.com/office/drawing/2014/main" id="{137B3643-655F-7D8C-9EFA-30F114014646}"/>
              </a:ext>
            </a:extLst>
          </p:cNvPr>
          <p:cNvSpPr/>
          <p:nvPr/>
        </p:nvSpPr>
        <p:spPr>
          <a:xfrm>
            <a:off x="5606779" y="363951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Hypothesis</a:t>
            </a:r>
            <a:endParaRPr sz="1200" i="1">
              <a:latin typeface="Open Sans"/>
              <a:ea typeface="Open Sans"/>
              <a:cs typeface="Open Sans"/>
              <a:sym typeface="Open Sans"/>
            </a:endParaRPr>
          </a:p>
          <a:p>
            <a:pPr marL="0" lvl="0" indent="0" algn="ctr" rtl="0">
              <a:spcBef>
                <a:spcPts val="0"/>
              </a:spcBef>
              <a:spcAft>
                <a:spcPts val="0"/>
              </a:spcAft>
              <a:buNone/>
            </a:pPr>
            <a:r>
              <a:rPr lang="en-US" sz="1200" i="1">
                <a:latin typeface="Open Sans"/>
                <a:ea typeface="Open Sans"/>
                <a:cs typeface="Open Sans"/>
                <a:sym typeface="Open Sans"/>
              </a:rPr>
              <a:t>Evolution</a:t>
            </a:r>
            <a:endParaRPr sz="1200" b="1" i="1">
              <a:latin typeface="Open Sans"/>
              <a:ea typeface="Open Sans"/>
              <a:cs typeface="Open Sans"/>
              <a:sym typeface="Open Sans"/>
            </a:endParaRPr>
          </a:p>
        </p:txBody>
      </p:sp>
      <p:sp>
        <p:nvSpPr>
          <p:cNvPr id="22567" name="Google Shape;118;p3">
            <a:extLst>
              <a:ext uri="{FF2B5EF4-FFF2-40B4-BE49-F238E27FC236}">
                <a16:creationId xmlns:a16="http://schemas.microsoft.com/office/drawing/2014/main" id="{1AE30BF1-706B-9A53-A456-AE4B53FAAF82}"/>
              </a:ext>
            </a:extLst>
          </p:cNvPr>
          <p:cNvSpPr/>
          <p:nvPr/>
        </p:nvSpPr>
        <p:spPr>
          <a:xfrm>
            <a:off x="6256244"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Abstraction</a:t>
            </a:r>
            <a:endParaRPr sz="1200" b="1" i="1">
              <a:latin typeface="Open Sans"/>
              <a:ea typeface="Open Sans"/>
              <a:cs typeface="Open Sans"/>
              <a:sym typeface="Open Sans"/>
            </a:endParaRPr>
          </a:p>
        </p:txBody>
      </p:sp>
      <p:sp>
        <p:nvSpPr>
          <p:cNvPr id="22568" name="Google Shape;119;p3">
            <a:extLst>
              <a:ext uri="{FF2B5EF4-FFF2-40B4-BE49-F238E27FC236}">
                <a16:creationId xmlns:a16="http://schemas.microsoft.com/office/drawing/2014/main" id="{5B5502D6-822F-4581-B1C5-B9D47E5BA26B}"/>
              </a:ext>
            </a:extLst>
          </p:cNvPr>
          <p:cNvSpPr/>
          <p:nvPr/>
        </p:nvSpPr>
        <p:spPr>
          <a:xfrm>
            <a:off x="4892230" y="5105660"/>
            <a:ext cx="946433" cy="299089"/>
          </a:xfrm>
          <a:prstGeom prst="roundRect">
            <a:avLst>
              <a:gd name="adj" fmla="val 16667"/>
            </a:avLst>
          </a:prstGeom>
          <a:solidFill>
            <a:srgbClr val="D9EAD3"/>
          </a:solidFill>
          <a:ln>
            <a:noFill/>
          </a:ln>
        </p:spPr>
        <p:txBody>
          <a:bodyPr spcFirstLastPara="1" wrap="square" lIns="52250" tIns="52250" rIns="52250" bIns="52250" anchor="ctr" anchorCtr="0">
            <a:noAutofit/>
          </a:bodyPr>
          <a:lstStyle/>
          <a:p>
            <a:pPr marL="0" lvl="0" indent="0" algn="ctr" rtl="0">
              <a:spcBef>
                <a:spcPts val="0"/>
              </a:spcBef>
              <a:spcAft>
                <a:spcPts val="0"/>
              </a:spcAft>
              <a:buNone/>
            </a:pPr>
            <a:r>
              <a:rPr lang="en-US" sz="1200" i="1">
                <a:latin typeface="Open Sans"/>
                <a:ea typeface="Open Sans"/>
                <a:cs typeface="Open Sans"/>
                <a:sym typeface="Open Sans"/>
              </a:rPr>
              <a:t>Concept Evolution</a:t>
            </a:r>
            <a:endParaRPr sz="1200" b="1" i="1">
              <a:latin typeface="Open Sans"/>
              <a:ea typeface="Open Sans"/>
              <a:cs typeface="Open Sans"/>
              <a:sym typeface="Open Sans"/>
            </a:endParaRPr>
          </a:p>
        </p:txBody>
      </p:sp>
      <p:cxnSp>
        <p:nvCxnSpPr>
          <p:cNvPr id="22569" name="Google Shape;120;p3">
            <a:extLst>
              <a:ext uri="{FF2B5EF4-FFF2-40B4-BE49-F238E27FC236}">
                <a16:creationId xmlns:a16="http://schemas.microsoft.com/office/drawing/2014/main" id="{88A96D98-B85A-CD32-E3AD-D26CE191E92B}"/>
              </a:ext>
            </a:extLst>
          </p:cNvPr>
          <p:cNvCxnSpPr>
            <a:stCxn id="22557" idx="0"/>
            <a:endCxn id="22566" idx="2"/>
          </p:cNvCxnSpPr>
          <p:nvPr/>
        </p:nvCxnSpPr>
        <p:spPr>
          <a:xfrm rot="10800000">
            <a:off x="6079975" y="3938527"/>
            <a:ext cx="0" cy="316525"/>
          </a:xfrm>
          <a:prstGeom prst="straightConnector1">
            <a:avLst/>
          </a:prstGeom>
          <a:noFill/>
          <a:ln w="38100" cap="flat" cmpd="sng">
            <a:solidFill>
              <a:srgbClr val="000000"/>
            </a:solidFill>
            <a:prstDash val="solid"/>
            <a:round/>
            <a:headEnd type="none" w="med" len="med"/>
            <a:tailEnd type="triangle" w="med" len="med"/>
          </a:ln>
        </p:spPr>
      </p:cxnSp>
      <p:cxnSp>
        <p:nvCxnSpPr>
          <p:cNvPr id="22570" name="Google Shape;121;p3">
            <a:extLst>
              <a:ext uri="{FF2B5EF4-FFF2-40B4-BE49-F238E27FC236}">
                <a16:creationId xmlns:a16="http://schemas.microsoft.com/office/drawing/2014/main" id="{CAACE78B-5EDF-91EE-5D55-4DF15DCE81DB}"/>
              </a:ext>
            </a:extLst>
          </p:cNvPr>
          <p:cNvCxnSpPr>
            <a:cxnSpLocks/>
          </p:cNvCxnSpPr>
          <p:nvPr/>
        </p:nvCxnSpPr>
        <p:spPr>
          <a:xfrm>
            <a:off x="6553213" y="3797764"/>
            <a:ext cx="649387" cy="1466225"/>
          </a:xfrm>
          <a:prstGeom prst="curvedConnector3">
            <a:avLst>
              <a:gd name="adj1" fmla="val 122259"/>
            </a:avLst>
          </a:prstGeom>
          <a:noFill/>
          <a:ln w="38100" cap="flat" cmpd="sng">
            <a:solidFill>
              <a:srgbClr val="000000"/>
            </a:solidFill>
            <a:prstDash val="solid"/>
            <a:round/>
            <a:headEnd type="none" w="med" len="med"/>
            <a:tailEnd type="triangle" w="med" len="med"/>
          </a:ln>
        </p:spPr>
      </p:cxnSp>
      <p:cxnSp>
        <p:nvCxnSpPr>
          <p:cNvPr id="22571" name="Google Shape;122;p3">
            <a:extLst>
              <a:ext uri="{FF2B5EF4-FFF2-40B4-BE49-F238E27FC236}">
                <a16:creationId xmlns:a16="http://schemas.microsoft.com/office/drawing/2014/main" id="{687BDE99-C27F-8A64-0BB2-ACB7158CECB1}"/>
              </a:ext>
            </a:extLst>
          </p:cNvPr>
          <p:cNvCxnSpPr>
            <a:stCxn id="22557" idx="2"/>
            <a:endCxn id="22568" idx="3"/>
          </p:cNvCxnSpPr>
          <p:nvPr/>
        </p:nvCxnSpPr>
        <p:spPr>
          <a:xfrm rot="5400000">
            <a:off x="5792589" y="4967822"/>
            <a:ext cx="333490" cy="241282"/>
          </a:xfrm>
          <a:prstGeom prst="curvedConnector2">
            <a:avLst/>
          </a:prstGeom>
          <a:noFill/>
          <a:ln w="38100" cap="flat" cmpd="sng">
            <a:solidFill>
              <a:srgbClr val="000000"/>
            </a:solidFill>
            <a:prstDash val="solid"/>
            <a:round/>
            <a:headEnd type="none" w="med" len="med"/>
            <a:tailEnd type="triangle" w="med" len="med"/>
          </a:ln>
        </p:spPr>
      </p:cxnSp>
      <p:cxnSp>
        <p:nvCxnSpPr>
          <p:cNvPr id="22572" name="Google Shape;123;p3">
            <a:extLst>
              <a:ext uri="{FF2B5EF4-FFF2-40B4-BE49-F238E27FC236}">
                <a16:creationId xmlns:a16="http://schemas.microsoft.com/office/drawing/2014/main" id="{C9F71380-6927-00F6-F47B-49057E646BD4}"/>
              </a:ext>
            </a:extLst>
          </p:cNvPr>
          <p:cNvCxnSpPr>
            <a:stCxn id="22568" idx="1"/>
            <a:endCxn id="22557" idx="1"/>
          </p:cNvCxnSpPr>
          <p:nvPr/>
        </p:nvCxnSpPr>
        <p:spPr>
          <a:xfrm rot="10800000" flipH="1">
            <a:off x="4892230" y="4588381"/>
            <a:ext cx="368520" cy="666823"/>
          </a:xfrm>
          <a:prstGeom prst="curvedConnector3">
            <a:avLst>
              <a:gd name="adj1" fmla="val -39256"/>
            </a:avLst>
          </a:prstGeom>
          <a:noFill/>
          <a:ln w="38100" cap="flat" cmpd="sng">
            <a:solidFill>
              <a:srgbClr val="000000"/>
            </a:solidFill>
            <a:prstDash val="solid"/>
            <a:round/>
            <a:headEnd type="none" w="med" len="med"/>
            <a:tailEnd type="triangle" w="med" len="med"/>
          </a:ln>
        </p:spPr>
      </p:cxnSp>
      <p:cxnSp>
        <p:nvCxnSpPr>
          <p:cNvPr id="22573" name="Google Shape;124;p3">
            <a:extLst>
              <a:ext uri="{FF2B5EF4-FFF2-40B4-BE49-F238E27FC236}">
                <a16:creationId xmlns:a16="http://schemas.microsoft.com/office/drawing/2014/main" id="{B183AF8C-7A76-A257-C0F2-021EAD8DC0DF}"/>
              </a:ext>
            </a:extLst>
          </p:cNvPr>
          <p:cNvCxnSpPr>
            <a:stCxn id="22567" idx="1"/>
            <a:endCxn id="22557" idx="2"/>
          </p:cNvCxnSpPr>
          <p:nvPr/>
        </p:nvCxnSpPr>
        <p:spPr>
          <a:xfrm rot="10800000">
            <a:off x="6079995" y="4921714"/>
            <a:ext cx="176249" cy="333490"/>
          </a:xfrm>
          <a:prstGeom prst="curvedConnector2">
            <a:avLst/>
          </a:prstGeom>
          <a:noFill/>
          <a:ln w="38100" cap="flat" cmpd="sng">
            <a:solidFill>
              <a:srgbClr val="000000"/>
            </a:solidFill>
            <a:prstDash val="solid"/>
            <a:round/>
            <a:headEnd type="none" w="med" len="med"/>
            <a:tailEnd type="triangle" w="med" len="med"/>
          </a:ln>
        </p:spPr>
      </p:cxnSp>
      <p:sp>
        <p:nvSpPr>
          <p:cNvPr id="22530" name="Rectangular Callout 22529">
            <a:extLst>
              <a:ext uri="{FF2B5EF4-FFF2-40B4-BE49-F238E27FC236}">
                <a16:creationId xmlns:a16="http://schemas.microsoft.com/office/drawing/2014/main" id="{4B2C9D0B-BAF6-09AB-9F08-E5851A01F03C}"/>
              </a:ext>
            </a:extLst>
          </p:cNvPr>
          <p:cNvSpPr/>
          <p:nvPr/>
        </p:nvSpPr>
        <p:spPr>
          <a:xfrm>
            <a:off x="63110" y="1001113"/>
            <a:ext cx="2801566" cy="1877049"/>
          </a:xfrm>
          <a:prstGeom prst="wedgeRectCallout">
            <a:avLst>
              <a:gd name="adj1" fmla="val -4504"/>
              <a:gd name="adj2" fmla="val 756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LLM Concept Crossover </a:t>
            </a:r>
            <a:r>
              <a:rPr lang="en-US" sz="2400"/>
              <a:t>evolves all concepts. </a:t>
            </a:r>
          </a:p>
        </p:txBody>
      </p:sp>
      <p:sp>
        <p:nvSpPr>
          <p:cNvPr id="4" name="Title 1">
            <a:extLst>
              <a:ext uri="{FF2B5EF4-FFF2-40B4-BE49-F238E27FC236}">
                <a16:creationId xmlns:a16="http://schemas.microsoft.com/office/drawing/2014/main" id="{9D35E4AB-50C3-4A9C-966B-5F57379AB7FF}"/>
              </a:ext>
            </a:extLst>
          </p:cNvPr>
          <p:cNvSpPr txBox="1">
            <a:spLocks/>
          </p:cNvSpPr>
          <p:nvPr/>
        </p:nvSpPr>
        <p:spPr>
          <a:xfrm>
            <a:off x="2950" y="165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LaSR</a:t>
            </a:r>
          </a:p>
        </p:txBody>
      </p:sp>
    </p:spTree>
    <p:extLst>
      <p:ext uri="{BB962C8B-B14F-4D97-AF65-F5344CB8AC3E}">
        <p14:creationId xmlns:p14="http://schemas.microsoft.com/office/powerpoint/2010/main" val="518732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9" name="Rectangle 8">
            <a:extLst>
              <a:ext uri="{FF2B5EF4-FFF2-40B4-BE49-F238E27FC236}">
                <a16:creationId xmlns:a16="http://schemas.microsoft.com/office/drawing/2014/main" id="{C26D14FC-9D5A-8917-CA39-9C3FFB6FC859}"/>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DC05785-7A85-45ED-F5FF-1190AD921BA1}"/>
              </a:ext>
            </a:extLst>
          </p:cNvPr>
          <p:cNvSpPr/>
          <p:nvPr/>
        </p:nvSpPr>
        <p:spPr>
          <a:xfrm rot="19712143">
            <a:off x="2612801" y="1508328"/>
            <a:ext cx="3119928" cy="13358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609349C-F678-CDFC-7071-6A7592C086A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89931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9" name="Rectangle 8">
            <a:extLst>
              <a:ext uri="{FF2B5EF4-FFF2-40B4-BE49-F238E27FC236}">
                <a16:creationId xmlns:a16="http://schemas.microsoft.com/office/drawing/2014/main" id="{C26D14FC-9D5A-8917-CA39-9C3FFB6FC859}"/>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DC05785-7A85-45ED-F5FF-1190AD921BA1}"/>
              </a:ext>
            </a:extLst>
          </p:cNvPr>
          <p:cNvSpPr/>
          <p:nvPr/>
        </p:nvSpPr>
        <p:spPr>
          <a:xfrm rot="19712143">
            <a:off x="2612801" y="1508328"/>
            <a:ext cx="3119928" cy="13358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A6A9492-DD99-4DCD-CBD1-2FFCA618A362}"/>
              </a:ext>
            </a:extLst>
          </p:cNvPr>
          <p:cNvSpPr/>
          <p:nvPr/>
        </p:nvSpPr>
        <p:spPr>
          <a:xfrm>
            <a:off x="964642" y="2023394"/>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188A461-66B0-8D21-B09D-037EE06F30B9}"/>
              </a:ext>
            </a:extLst>
          </p:cNvPr>
          <p:cNvSpPr/>
          <p:nvPr/>
        </p:nvSpPr>
        <p:spPr>
          <a:xfrm>
            <a:off x="782975" y="2033442"/>
            <a:ext cx="2161317" cy="927639"/>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solidFill>
                  <a:srgbClr val="FF8FB8"/>
                </a:solidFill>
                <a:latin typeface="+mj-lt"/>
              </a:rPr>
              <a:t>Sinusoidal Trends</a:t>
            </a:r>
          </a:p>
        </p:txBody>
      </p:sp>
      <p:cxnSp>
        <p:nvCxnSpPr>
          <p:cNvPr id="4" name="Straight Connector 3">
            <a:extLst>
              <a:ext uri="{FF2B5EF4-FFF2-40B4-BE49-F238E27FC236}">
                <a16:creationId xmlns:a16="http://schemas.microsoft.com/office/drawing/2014/main" id="{F437A953-BE2D-55A2-0841-060E7034C2B2}"/>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B9AA4E7E-F23F-DF23-11A0-FEE16EBEA9E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6" name="Straight Connector 5">
            <a:extLst>
              <a:ext uri="{FF2B5EF4-FFF2-40B4-BE49-F238E27FC236}">
                <a16:creationId xmlns:a16="http://schemas.microsoft.com/office/drawing/2014/main" id="{7012A381-21B8-5D10-FA8A-5CC2B508FA4E}"/>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3E6F7F1-FAC4-B3FF-D026-F142F6986B4B}"/>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7B21DB7E-D096-9FBB-8C0E-40C37C267B1F}"/>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13" name="Straight Connector 12">
            <a:extLst>
              <a:ext uri="{FF2B5EF4-FFF2-40B4-BE49-F238E27FC236}">
                <a16:creationId xmlns:a16="http://schemas.microsoft.com/office/drawing/2014/main" id="{49A263B7-CD84-E469-B7B9-2DEA6984DD9C}"/>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75659A-F638-EC8B-EB99-C14FBAF01654}"/>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B35E826E-5430-C8CD-E1D6-E96E6FCF2857}"/>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solidFill>
                  <a:srgbClr val="FF7C79"/>
                </a:solidFill>
                <a:latin typeface="+mj-lt"/>
              </a:rPr>
              <a:t>Exponential Trends</a:t>
            </a:r>
          </a:p>
        </p:txBody>
      </p:sp>
      <p:cxnSp>
        <p:nvCxnSpPr>
          <p:cNvPr id="16" name="Straight Connector 15">
            <a:extLst>
              <a:ext uri="{FF2B5EF4-FFF2-40B4-BE49-F238E27FC236}">
                <a16:creationId xmlns:a16="http://schemas.microsoft.com/office/drawing/2014/main" id="{9D717032-4DFE-A77E-7D4C-62E0EE37B2A2}"/>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159A51-F5B9-510A-2606-A157D0177AC8}"/>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Google Shape;110;p3">
            <a:extLst>
              <a:ext uri="{FF2B5EF4-FFF2-40B4-BE49-F238E27FC236}">
                <a16:creationId xmlns:a16="http://schemas.microsoft.com/office/drawing/2014/main" id="{A8F1B05E-51A2-DCDE-3E7E-D17681FEE87C}"/>
              </a:ext>
            </a:extLst>
          </p:cNvPr>
          <p:cNvSpPr/>
          <p:nvPr/>
        </p:nvSpPr>
        <p:spPr>
          <a:xfrm>
            <a:off x="844140" y="2702798"/>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29" name="Rounded Rectangle 28">
            <a:extLst>
              <a:ext uri="{FF2B5EF4-FFF2-40B4-BE49-F238E27FC236}">
                <a16:creationId xmlns:a16="http://schemas.microsoft.com/office/drawing/2014/main" id="{358ABF5A-911A-B49E-19CB-163F42604DBA}"/>
              </a:ext>
            </a:extLst>
          </p:cNvPr>
          <p:cNvSpPr/>
          <p:nvPr/>
        </p:nvSpPr>
        <p:spPr>
          <a:xfrm>
            <a:off x="2650005" y="5813890"/>
            <a:ext cx="2003018" cy="924204"/>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oogle Shape;110;p3">
            <a:extLst>
              <a:ext uri="{FF2B5EF4-FFF2-40B4-BE49-F238E27FC236}">
                <a16:creationId xmlns:a16="http://schemas.microsoft.com/office/drawing/2014/main" id="{19D16682-8B85-5742-59F8-817F0ACF3103}"/>
              </a:ext>
            </a:extLst>
          </p:cNvPr>
          <p:cNvSpPr/>
          <p:nvPr/>
        </p:nvSpPr>
        <p:spPr>
          <a:xfrm>
            <a:off x="2499922" y="6504406"/>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31" name="Rounded Rectangle 30">
            <a:extLst>
              <a:ext uri="{FF2B5EF4-FFF2-40B4-BE49-F238E27FC236}">
                <a16:creationId xmlns:a16="http://schemas.microsoft.com/office/drawing/2014/main" id="{A34EBBF9-88A7-A90E-DDF9-2B0EB59EF69B}"/>
              </a:ext>
            </a:extLst>
          </p:cNvPr>
          <p:cNvSpPr/>
          <p:nvPr/>
        </p:nvSpPr>
        <p:spPr>
          <a:xfrm>
            <a:off x="8905692" y="5400206"/>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ogle Shape;110;p3">
            <a:extLst>
              <a:ext uri="{FF2B5EF4-FFF2-40B4-BE49-F238E27FC236}">
                <a16:creationId xmlns:a16="http://schemas.microsoft.com/office/drawing/2014/main" id="{029B623A-8E18-7BC0-5FD2-9383E93C365D}"/>
              </a:ext>
            </a:extLst>
          </p:cNvPr>
          <p:cNvSpPr/>
          <p:nvPr/>
        </p:nvSpPr>
        <p:spPr>
          <a:xfrm>
            <a:off x="10481229" y="6103247"/>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33" name="Rounded Rectangle 32">
            <a:extLst>
              <a:ext uri="{FF2B5EF4-FFF2-40B4-BE49-F238E27FC236}">
                <a16:creationId xmlns:a16="http://schemas.microsoft.com/office/drawing/2014/main" id="{6F886362-6EEB-AB85-1CE6-17E5433EB734}"/>
              </a:ext>
            </a:extLst>
          </p:cNvPr>
          <p:cNvSpPr/>
          <p:nvPr/>
        </p:nvSpPr>
        <p:spPr>
          <a:xfrm>
            <a:off x="9782179" y="2231756"/>
            <a:ext cx="2162458" cy="972286"/>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oogle Shape;110;p3">
            <a:extLst>
              <a:ext uri="{FF2B5EF4-FFF2-40B4-BE49-F238E27FC236}">
                <a16:creationId xmlns:a16="http://schemas.microsoft.com/office/drawing/2014/main" id="{588B5F80-4041-D02F-C0C7-75114965C606}"/>
              </a:ext>
            </a:extLst>
          </p:cNvPr>
          <p:cNvSpPr/>
          <p:nvPr/>
        </p:nvSpPr>
        <p:spPr>
          <a:xfrm>
            <a:off x="11633432" y="3027825"/>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35" name="Google Shape;113;p3">
            <a:extLst>
              <a:ext uri="{FF2B5EF4-FFF2-40B4-BE49-F238E27FC236}">
                <a16:creationId xmlns:a16="http://schemas.microsoft.com/office/drawing/2014/main" id="{69CAA3D4-33F7-7E93-E935-DB42594076E3}"/>
              </a:ext>
            </a:extLst>
          </p:cNvPr>
          <p:cNvPicPr preferRelativeResize="0"/>
          <p:nvPr/>
        </p:nvPicPr>
        <p:blipFill>
          <a:blip r:embed="rId4">
            <a:alphaModFix/>
          </a:blip>
          <a:stretch>
            <a:fillRect/>
          </a:stretch>
        </p:blipFill>
        <p:spPr>
          <a:xfrm>
            <a:off x="897492" y="2773772"/>
            <a:ext cx="260561" cy="187309"/>
          </a:xfrm>
          <a:prstGeom prst="rect">
            <a:avLst/>
          </a:prstGeom>
          <a:noFill/>
          <a:ln>
            <a:noFill/>
          </a:ln>
        </p:spPr>
      </p:pic>
      <p:pic>
        <p:nvPicPr>
          <p:cNvPr id="36" name="Google Shape;114;p3">
            <a:extLst>
              <a:ext uri="{FF2B5EF4-FFF2-40B4-BE49-F238E27FC236}">
                <a16:creationId xmlns:a16="http://schemas.microsoft.com/office/drawing/2014/main" id="{C16CEE26-1D70-DA5E-71E3-2CE1FE52B03A}"/>
              </a:ext>
            </a:extLst>
          </p:cNvPr>
          <p:cNvPicPr preferRelativeResize="0"/>
          <p:nvPr/>
        </p:nvPicPr>
        <p:blipFill>
          <a:blip r:embed="rId5">
            <a:alphaModFix/>
          </a:blip>
          <a:stretch>
            <a:fillRect/>
          </a:stretch>
        </p:blipFill>
        <p:spPr>
          <a:xfrm>
            <a:off x="2545596" y="6580333"/>
            <a:ext cx="260451" cy="204639"/>
          </a:xfrm>
          <a:prstGeom prst="rect">
            <a:avLst/>
          </a:prstGeom>
          <a:noFill/>
          <a:ln>
            <a:noFill/>
          </a:ln>
        </p:spPr>
      </p:pic>
      <p:pic>
        <p:nvPicPr>
          <p:cNvPr id="37" name="Google Shape;115;p3">
            <a:extLst>
              <a:ext uri="{FF2B5EF4-FFF2-40B4-BE49-F238E27FC236}">
                <a16:creationId xmlns:a16="http://schemas.microsoft.com/office/drawing/2014/main" id="{05555278-2D53-7C19-4455-55C463017110}"/>
              </a:ext>
            </a:extLst>
          </p:cNvPr>
          <p:cNvPicPr preferRelativeResize="0"/>
          <p:nvPr/>
        </p:nvPicPr>
        <p:blipFill>
          <a:blip r:embed="rId6">
            <a:alphaModFix/>
          </a:blip>
          <a:stretch>
            <a:fillRect/>
          </a:stretch>
        </p:blipFill>
        <p:spPr>
          <a:xfrm>
            <a:off x="10526358" y="6159831"/>
            <a:ext cx="260451" cy="210842"/>
          </a:xfrm>
          <a:prstGeom prst="rect">
            <a:avLst/>
          </a:prstGeom>
          <a:noFill/>
          <a:ln>
            <a:noFill/>
          </a:ln>
        </p:spPr>
      </p:pic>
      <p:pic>
        <p:nvPicPr>
          <p:cNvPr id="38" name="Google Shape;116;p3">
            <a:extLst>
              <a:ext uri="{FF2B5EF4-FFF2-40B4-BE49-F238E27FC236}">
                <a16:creationId xmlns:a16="http://schemas.microsoft.com/office/drawing/2014/main" id="{7691AC42-ECD9-1D82-D24A-4D22EA65C386}"/>
              </a:ext>
            </a:extLst>
          </p:cNvPr>
          <p:cNvPicPr preferRelativeResize="0"/>
          <p:nvPr/>
        </p:nvPicPr>
        <p:blipFill>
          <a:blip r:embed="rId7">
            <a:alphaModFix/>
          </a:blip>
          <a:stretch>
            <a:fillRect/>
          </a:stretch>
        </p:blipFill>
        <p:spPr>
          <a:xfrm>
            <a:off x="11684186" y="3084916"/>
            <a:ext cx="260451" cy="202233"/>
          </a:xfrm>
          <a:prstGeom prst="rect">
            <a:avLst/>
          </a:prstGeom>
          <a:noFill/>
          <a:ln>
            <a:noFill/>
          </a:ln>
        </p:spPr>
      </p:pic>
      <p:sp>
        <p:nvSpPr>
          <p:cNvPr id="20" name="Title 19">
            <a:extLst>
              <a:ext uri="{FF2B5EF4-FFF2-40B4-BE49-F238E27FC236}">
                <a16:creationId xmlns:a16="http://schemas.microsoft.com/office/drawing/2014/main" id="{62E10097-322B-AB4D-6A73-AB8E9BF9179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585883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284AADE-BAF3-BFA4-67B4-DDF50D6F5086}"/>
              </a:ext>
            </a:extLst>
          </p:cNvPr>
          <p:cNvSpPr/>
          <p:nvPr/>
        </p:nvSpPr>
        <p:spPr>
          <a:xfrm>
            <a:off x="782975" y="2033442"/>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8FB8"/>
                </a:solidFill>
                <a:latin typeface="+mj-lt"/>
              </a:rPr>
              <a:t>Sinusoidal Trends</a:t>
            </a:r>
          </a:p>
        </p:txBody>
      </p:sp>
      <p:cxnSp>
        <p:nvCxnSpPr>
          <p:cNvPr id="13" name="Straight Connector 12">
            <a:extLst>
              <a:ext uri="{FF2B5EF4-FFF2-40B4-BE49-F238E27FC236}">
                <a16:creationId xmlns:a16="http://schemas.microsoft.com/office/drawing/2014/main" id="{AB5C0D23-9598-A10A-6AE1-6F7FD23D506A}"/>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EC5058FC-233E-0340-85FC-45259436641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18" name="Straight Connector 17">
            <a:extLst>
              <a:ext uri="{FF2B5EF4-FFF2-40B4-BE49-F238E27FC236}">
                <a16:creationId xmlns:a16="http://schemas.microsoft.com/office/drawing/2014/main" id="{F3563024-AF9B-D524-EB39-FF33397068D3}"/>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FA4A71-C655-13BA-B3AD-031C8ACEBC79}"/>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B6BD71A-BF21-428B-E0C1-2C71F9D812E1}"/>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29" name="Straight Connector 28">
            <a:extLst>
              <a:ext uri="{FF2B5EF4-FFF2-40B4-BE49-F238E27FC236}">
                <a16:creationId xmlns:a16="http://schemas.microsoft.com/office/drawing/2014/main" id="{83EB5C7B-7BF6-580B-AA4F-921142CA2D8D}"/>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21B2CE-9FB5-B396-8613-D1D60F349FB2}"/>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F4C6128F-BB5C-1D83-DA0B-1BA7350EB302}"/>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7C79"/>
                </a:solidFill>
                <a:latin typeface="+mj-lt"/>
              </a:rPr>
              <a:t>Exponential Trends</a:t>
            </a:r>
          </a:p>
        </p:txBody>
      </p:sp>
      <p:cxnSp>
        <p:nvCxnSpPr>
          <p:cNvPr id="40" name="Straight Connector 39">
            <a:extLst>
              <a:ext uri="{FF2B5EF4-FFF2-40B4-BE49-F238E27FC236}">
                <a16:creationId xmlns:a16="http://schemas.microsoft.com/office/drawing/2014/main" id="{7C4960EE-F7DA-7F92-D22C-FA561A8611E9}"/>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594967E-7933-8EE8-2AEF-164E11AB3900}"/>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A9B0049-B452-9392-5C26-7B5E112D0CAB}"/>
              </a:ext>
            </a:extLst>
          </p:cNvPr>
          <p:cNvCxnSpPr>
            <a:cxnSpLocks/>
          </p:cNvCxnSpPr>
          <p:nvPr/>
        </p:nvCxnSpPr>
        <p:spPr>
          <a:xfrm flipV="1">
            <a:off x="2762501" y="1741714"/>
            <a:ext cx="1574368" cy="426720"/>
          </a:xfrm>
          <a:prstGeom prst="line">
            <a:avLst/>
          </a:prstGeom>
          <a:ln w="38100">
            <a:solidFill>
              <a:srgbClr val="FFAE8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45B727-3517-EEEB-4F7C-4C4123DAC198}"/>
              </a:ext>
            </a:extLst>
          </p:cNvPr>
          <p:cNvCxnSpPr>
            <a:cxnSpLocks/>
          </p:cNvCxnSpPr>
          <p:nvPr/>
        </p:nvCxnSpPr>
        <p:spPr>
          <a:xfrm>
            <a:off x="1395101" y="4415939"/>
            <a:ext cx="1367400" cy="202201"/>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B861ABA-3448-6B7F-A597-7BA3003D486C}"/>
              </a:ext>
            </a:extLst>
          </p:cNvPr>
          <p:cNvSpPr/>
          <p:nvPr/>
        </p:nvSpPr>
        <p:spPr>
          <a:xfrm rot="19712143">
            <a:off x="297591" y="4096137"/>
            <a:ext cx="3763485" cy="18756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F8ADD55-BA69-3DB9-2DE6-4FD363E1803D}"/>
              </a:ext>
            </a:extLst>
          </p:cNvPr>
          <p:cNvSpPr/>
          <p:nvPr/>
        </p:nvSpPr>
        <p:spPr>
          <a:xfrm>
            <a:off x="964642" y="2023394"/>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10;p3">
            <a:extLst>
              <a:ext uri="{FF2B5EF4-FFF2-40B4-BE49-F238E27FC236}">
                <a16:creationId xmlns:a16="http://schemas.microsoft.com/office/drawing/2014/main" id="{88BFFE8D-3765-D906-2838-198E7001444A}"/>
              </a:ext>
            </a:extLst>
          </p:cNvPr>
          <p:cNvSpPr/>
          <p:nvPr/>
        </p:nvSpPr>
        <p:spPr>
          <a:xfrm>
            <a:off x="844140" y="2702798"/>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7" name="Rounded Rectangle 6">
            <a:extLst>
              <a:ext uri="{FF2B5EF4-FFF2-40B4-BE49-F238E27FC236}">
                <a16:creationId xmlns:a16="http://schemas.microsoft.com/office/drawing/2014/main" id="{72DBD691-C97C-01F9-2C7F-B1BFB3D01492}"/>
              </a:ext>
            </a:extLst>
          </p:cNvPr>
          <p:cNvSpPr/>
          <p:nvPr/>
        </p:nvSpPr>
        <p:spPr>
          <a:xfrm>
            <a:off x="2650005" y="5813890"/>
            <a:ext cx="2003018" cy="924204"/>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10;p3">
            <a:extLst>
              <a:ext uri="{FF2B5EF4-FFF2-40B4-BE49-F238E27FC236}">
                <a16:creationId xmlns:a16="http://schemas.microsoft.com/office/drawing/2014/main" id="{BE935E43-0607-40FB-481D-FDE411CDF459}"/>
              </a:ext>
            </a:extLst>
          </p:cNvPr>
          <p:cNvSpPr/>
          <p:nvPr/>
        </p:nvSpPr>
        <p:spPr>
          <a:xfrm>
            <a:off x="2499922" y="6504406"/>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11" name="Rounded Rectangle 10">
            <a:extLst>
              <a:ext uri="{FF2B5EF4-FFF2-40B4-BE49-F238E27FC236}">
                <a16:creationId xmlns:a16="http://schemas.microsoft.com/office/drawing/2014/main" id="{C8B40E36-6674-A2B0-915B-B8995099DB70}"/>
              </a:ext>
            </a:extLst>
          </p:cNvPr>
          <p:cNvSpPr/>
          <p:nvPr/>
        </p:nvSpPr>
        <p:spPr>
          <a:xfrm>
            <a:off x="8905692" y="5400206"/>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10;p3">
            <a:extLst>
              <a:ext uri="{FF2B5EF4-FFF2-40B4-BE49-F238E27FC236}">
                <a16:creationId xmlns:a16="http://schemas.microsoft.com/office/drawing/2014/main" id="{ED9D3715-721E-1EC3-5D19-66198355D130}"/>
              </a:ext>
            </a:extLst>
          </p:cNvPr>
          <p:cNvSpPr/>
          <p:nvPr/>
        </p:nvSpPr>
        <p:spPr>
          <a:xfrm>
            <a:off x="10481229" y="6103247"/>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15" name="Rounded Rectangle 14">
            <a:extLst>
              <a:ext uri="{FF2B5EF4-FFF2-40B4-BE49-F238E27FC236}">
                <a16:creationId xmlns:a16="http://schemas.microsoft.com/office/drawing/2014/main" id="{00FF5F8E-C0B8-E5FC-B29B-21CCF2DF231B}"/>
              </a:ext>
            </a:extLst>
          </p:cNvPr>
          <p:cNvSpPr/>
          <p:nvPr/>
        </p:nvSpPr>
        <p:spPr>
          <a:xfrm>
            <a:off x="9782179" y="2231756"/>
            <a:ext cx="2162458" cy="972286"/>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110;p3">
            <a:extLst>
              <a:ext uri="{FF2B5EF4-FFF2-40B4-BE49-F238E27FC236}">
                <a16:creationId xmlns:a16="http://schemas.microsoft.com/office/drawing/2014/main" id="{F0ABA857-D5B5-6880-77F3-22CCA1F2F8E6}"/>
              </a:ext>
            </a:extLst>
          </p:cNvPr>
          <p:cNvSpPr/>
          <p:nvPr/>
        </p:nvSpPr>
        <p:spPr>
          <a:xfrm>
            <a:off x="11633432" y="3027825"/>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0" name="Google Shape;113;p3">
            <a:extLst>
              <a:ext uri="{FF2B5EF4-FFF2-40B4-BE49-F238E27FC236}">
                <a16:creationId xmlns:a16="http://schemas.microsoft.com/office/drawing/2014/main" id="{C85C77AB-FD78-E007-DB50-18C6FC39930F}"/>
              </a:ext>
            </a:extLst>
          </p:cNvPr>
          <p:cNvPicPr preferRelativeResize="0"/>
          <p:nvPr/>
        </p:nvPicPr>
        <p:blipFill>
          <a:blip r:embed="rId4">
            <a:alphaModFix/>
          </a:blip>
          <a:stretch>
            <a:fillRect/>
          </a:stretch>
        </p:blipFill>
        <p:spPr>
          <a:xfrm>
            <a:off x="897492" y="2773772"/>
            <a:ext cx="260561" cy="187309"/>
          </a:xfrm>
          <a:prstGeom prst="rect">
            <a:avLst/>
          </a:prstGeom>
          <a:noFill/>
          <a:ln>
            <a:noFill/>
          </a:ln>
        </p:spPr>
      </p:pic>
      <p:pic>
        <p:nvPicPr>
          <p:cNvPr id="22" name="Google Shape;114;p3">
            <a:extLst>
              <a:ext uri="{FF2B5EF4-FFF2-40B4-BE49-F238E27FC236}">
                <a16:creationId xmlns:a16="http://schemas.microsoft.com/office/drawing/2014/main" id="{0F2D03E6-DE12-F37C-0B20-7D83D0ABAD2B}"/>
              </a:ext>
            </a:extLst>
          </p:cNvPr>
          <p:cNvPicPr preferRelativeResize="0"/>
          <p:nvPr/>
        </p:nvPicPr>
        <p:blipFill>
          <a:blip r:embed="rId5">
            <a:alphaModFix/>
          </a:blip>
          <a:stretch>
            <a:fillRect/>
          </a:stretch>
        </p:blipFill>
        <p:spPr>
          <a:xfrm>
            <a:off x="2545596" y="6580333"/>
            <a:ext cx="260451" cy="204639"/>
          </a:xfrm>
          <a:prstGeom prst="rect">
            <a:avLst/>
          </a:prstGeom>
          <a:noFill/>
          <a:ln>
            <a:noFill/>
          </a:ln>
        </p:spPr>
      </p:pic>
      <p:pic>
        <p:nvPicPr>
          <p:cNvPr id="23" name="Google Shape;115;p3">
            <a:extLst>
              <a:ext uri="{FF2B5EF4-FFF2-40B4-BE49-F238E27FC236}">
                <a16:creationId xmlns:a16="http://schemas.microsoft.com/office/drawing/2014/main" id="{E2B34E00-AFF3-6490-D508-30F1C248FD1D}"/>
              </a:ext>
            </a:extLst>
          </p:cNvPr>
          <p:cNvPicPr preferRelativeResize="0"/>
          <p:nvPr/>
        </p:nvPicPr>
        <p:blipFill>
          <a:blip r:embed="rId6">
            <a:alphaModFix/>
          </a:blip>
          <a:stretch>
            <a:fillRect/>
          </a:stretch>
        </p:blipFill>
        <p:spPr>
          <a:xfrm>
            <a:off x="10526358" y="6159831"/>
            <a:ext cx="260451" cy="210842"/>
          </a:xfrm>
          <a:prstGeom prst="rect">
            <a:avLst/>
          </a:prstGeom>
          <a:noFill/>
          <a:ln>
            <a:noFill/>
          </a:ln>
        </p:spPr>
      </p:pic>
      <p:pic>
        <p:nvPicPr>
          <p:cNvPr id="24" name="Google Shape;116;p3">
            <a:extLst>
              <a:ext uri="{FF2B5EF4-FFF2-40B4-BE49-F238E27FC236}">
                <a16:creationId xmlns:a16="http://schemas.microsoft.com/office/drawing/2014/main" id="{F1017416-3F28-A5C6-256A-0C1990BE368D}"/>
              </a:ext>
            </a:extLst>
          </p:cNvPr>
          <p:cNvPicPr preferRelativeResize="0"/>
          <p:nvPr/>
        </p:nvPicPr>
        <p:blipFill>
          <a:blip r:embed="rId7">
            <a:alphaModFix/>
          </a:blip>
          <a:stretch>
            <a:fillRect/>
          </a:stretch>
        </p:blipFill>
        <p:spPr>
          <a:xfrm>
            <a:off x="11684186" y="3084916"/>
            <a:ext cx="260451" cy="202233"/>
          </a:xfrm>
          <a:prstGeom prst="rect">
            <a:avLst/>
          </a:prstGeom>
          <a:noFill/>
          <a:ln>
            <a:noFill/>
          </a:ln>
        </p:spPr>
      </p:pic>
      <p:sp>
        <p:nvSpPr>
          <p:cNvPr id="26" name="Title 25">
            <a:extLst>
              <a:ext uri="{FF2B5EF4-FFF2-40B4-BE49-F238E27FC236}">
                <a16:creationId xmlns:a16="http://schemas.microsoft.com/office/drawing/2014/main" id="{3A08B435-EAA4-EE86-DA4D-F8493247832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64648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44C64953-EB22-0C83-1887-FE5CE6B135BC}"/>
              </a:ext>
            </a:extLst>
          </p:cNvPr>
          <p:cNvSpPr/>
          <p:nvPr/>
        </p:nvSpPr>
        <p:spPr>
          <a:xfrm>
            <a:off x="-141706" y="3455758"/>
            <a:ext cx="2632669" cy="927639"/>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err="1">
                <a:solidFill>
                  <a:srgbClr val="8674BF"/>
                </a:solidFill>
                <a:latin typeface="+mj-lt"/>
              </a:rPr>
              <a:t>Trignometric</a:t>
            </a:r>
            <a:endParaRPr lang="en-US" sz="2400" b="1" dirty="0">
              <a:solidFill>
                <a:srgbClr val="8674BF"/>
              </a:solidFill>
              <a:latin typeface="+mj-lt"/>
            </a:endParaRPr>
          </a:p>
          <a:p>
            <a:pPr algn="ctr"/>
            <a:r>
              <a:rPr lang="en-US" sz="2400" b="1" dirty="0">
                <a:solidFill>
                  <a:srgbClr val="8674BF"/>
                </a:solidFill>
                <a:latin typeface="+mj-lt"/>
              </a:rPr>
              <a:t>Trends</a:t>
            </a:r>
          </a:p>
        </p:txBody>
      </p:sp>
      <p:pic>
        <p:nvPicPr>
          <p:cNvPr id="10" name="Picture 9">
            <a:extLst>
              <a:ext uri="{FF2B5EF4-FFF2-40B4-BE49-F238E27FC236}">
                <a16:creationId xmlns:a16="http://schemas.microsoft.com/office/drawing/2014/main" id="{D21D336A-58E9-3EB2-9CB8-6597E597BAD6}"/>
              </a:ext>
            </a:extLst>
          </p:cNvPr>
          <p:cNvPicPr>
            <a:picLocks noChangeAspect="1"/>
          </p:cNvPicPr>
          <p:nvPr/>
        </p:nvPicPr>
        <p:blipFill>
          <a:blip r:embed="rId3"/>
          <a:stretch>
            <a:fillRect/>
          </a:stretch>
        </p:blipFill>
        <p:spPr>
          <a:xfrm>
            <a:off x="2087880" y="1171699"/>
            <a:ext cx="9041674" cy="5227991"/>
          </a:xfrm>
          <a:prstGeom prst="rect">
            <a:avLst/>
          </a:prstGeom>
        </p:spPr>
      </p:pic>
      <p:sp>
        <p:nvSpPr>
          <p:cNvPr id="8" name="Rectangle 7">
            <a:extLst>
              <a:ext uri="{FF2B5EF4-FFF2-40B4-BE49-F238E27FC236}">
                <a16:creationId xmlns:a16="http://schemas.microsoft.com/office/drawing/2014/main" id="{ACA6C3D4-1452-E53F-58DB-585AAF17FC7E}"/>
              </a:ext>
            </a:extLst>
          </p:cNvPr>
          <p:cNvSpPr/>
          <p:nvPr/>
        </p:nvSpPr>
        <p:spPr>
          <a:xfrm>
            <a:off x="7161735" y="4885326"/>
            <a:ext cx="134537" cy="153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284AADE-BAF3-BFA4-67B4-DDF50D6F5086}"/>
              </a:ext>
            </a:extLst>
          </p:cNvPr>
          <p:cNvSpPr/>
          <p:nvPr/>
        </p:nvSpPr>
        <p:spPr>
          <a:xfrm>
            <a:off x="782975" y="2033442"/>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8FB8"/>
                </a:solidFill>
                <a:latin typeface="+mj-lt"/>
              </a:rPr>
              <a:t>Sinusoidal Trends</a:t>
            </a:r>
          </a:p>
        </p:txBody>
      </p:sp>
      <p:cxnSp>
        <p:nvCxnSpPr>
          <p:cNvPr id="13" name="Straight Connector 12">
            <a:extLst>
              <a:ext uri="{FF2B5EF4-FFF2-40B4-BE49-F238E27FC236}">
                <a16:creationId xmlns:a16="http://schemas.microsoft.com/office/drawing/2014/main" id="{AB5C0D23-9598-A10A-6AE1-6F7FD23D506A}"/>
              </a:ext>
            </a:extLst>
          </p:cNvPr>
          <p:cNvCxnSpPr>
            <a:cxnSpLocks/>
          </p:cNvCxnSpPr>
          <p:nvPr/>
        </p:nvCxnSpPr>
        <p:spPr>
          <a:xfrm flipH="1" flipV="1">
            <a:off x="2516777" y="2662157"/>
            <a:ext cx="1383493" cy="623942"/>
          </a:xfrm>
          <a:prstGeom prst="line">
            <a:avLst/>
          </a:prstGeom>
          <a:ln w="38100">
            <a:solidFill>
              <a:srgbClr val="FF8FB8"/>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EC5058FC-233E-0340-85FC-452594366411}"/>
              </a:ext>
            </a:extLst>
          </p:cNvPr>
          <p:cNvSpPr/>
          <p:nvPr/>
        </p:nvSpPr>
        <p:spPr>
          <a:xfrm>
            <a:off x="2578358" y="5851196"/>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C0A3FF"/>
                </a:solidFill>
                <a:latin typeface="+mj-lt"/>
              </a:rPr>
              <a:t>Power Law Trends</a:t>
            </a:r>
          </a:p>
        </p:txBody>
      </p:sp>
      <p:cxnSp>
        <p:nvCxnSpPr>
          <p:cNvPr id="18" name="Straight Connector 17">
            <a:extLst>
              <a:ext uri="{FF2B5EF4-FFF2-40B4-BE49-F238E27FC236}">
                <a16:creationId xmlns:a16="http://schemas.microsoft.com/office/drawing/2014/main" id="{F3563024-AF9B-D524-EB39-FF33397068D3}"/>
              </a:ext>
            </a:extLst>
          </p:cNvPr>
          <p:cNvCxnSpPr>
            <a:cxnSpLocks/>
          </p:cNvCxnSpPr>
          <p:nvPr/>
        </p:nvCxnSpPr>
        <p:spPr>
          <a:xfrm flipH="1">
            <a:off x="3683726" y="5525754"/>
            <a:ext cx="186796" cy="325442"/>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FA4A71-C655-13BA-B3AD-031C8ACEBC79}"/>
              </a:ext>
            </a:extLst>
          </p:cNvPr>
          <p:cNvCxnSpPr>
            <a:cxnSpLocks/>
          </p:cNvCxnSpPr>
          <p:nvPr/>
        </p:nvCxnSpPr>
        <p:spPr>
          <a:xfrm flipH="1">
            <a:off x="4419428" y="6315015"/>
            <a:ext cx="640495" cy="162721"/>
          </a:xfrm>
          <a:prstGeom prst="line">
            <a:avLst/>
          </a:prstGeom>
          <a:ln w="38100">
            <a:solidFill>
              <a:srgbClr val="C0A3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0B6BD71A-BF21-428B-E0C1-2C71F9D812E1}"/>
              </a:ext>
            </a:extLst>
          </p:cNvPr>
          <p:cNvSpPr/>
          <p:nvPr/>
        </p:nvSpPr>
        <p:spPr>
          <a:xfrm>
            <a:off x="8732871" y="5348353"/>
            <a:ext cx="21613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A5D6FF"/>
                </a:solidFill>
                <a:latin typeface="+mj-lt"/>
              </a:rPr>
              <a:t>Linear Trends</a:t>
            </a:r>
          </a:p>
        </p:txBody>
      </p:sp>
      <p:cxnSp>
        <p:nvCxnSpPr>
          <p:cNvPr id="29" name="Straight Connector 28">
            <a:extLst>
              <a:ext uri="{FF2B5EF4-FFF2-40B4-BE49-F238E27FC236}">
                <a16:creationId xmlns:a16="http://schemas.microsoft.com/office/drawing/2014/main" id="{83EB5C7B-7BF6-580B-AA4F-921142CA2D8D}"/>
              </a:ext>
            </a:extLst>
          </p:cNvPr>
          <p:cNvCxnSpPr>
            <a:cxnSpLocks/>
          </p:cNvCxnSpPr>
          <p:nvPr/>
        </p:nvCxnSpPr>
        <p:spPr>
          <a:xfrm>
            <a:off x="9613642" y="4972594"/>
            <a:ext cx="224597" cy="375759"/>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21B2CE-9FB5-B396-8613-D1D60F349FB2}"/>
              </a:ext>
            </a:extLst>
          </p:cNvPr>
          <p:cNvCxnSpPr>
            <a:cxnSpLocks/>
          </p:cNvCxnSpPr>
          <p:nvPr/>
        </p:nvCxnSpPr>
        <p:spPr>
          <a:xfrm flipV="1">
            <a:off x="8643315" y="5987419"/>
            <a:ext cx="518102" cy="195667"/>
          </a:xfrm>
          <a:prstGeom prst="line">
            <a:avLst/>
          </a:prstGeom>
          <a:ln w="38100">
            <a:solidFill>
              <a:srgbClr val="A5D6F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F4C6128F-BB5C-1D83-DA0B-1BA7350EB302}"/>
              </a:ext>
            </a:extLst>
          </p:cNvPr>
          <p:cNvSpPr/>
          <p:nvPr/>
        </p:nvSpPr>
        <p:spPr>
          <a:xfrm>
            <a:off x="9675223" y="2242368"/>
            <a:ext cx="2384717" cy="927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b="1">
                <a:solidFill>
                  <a:srgbClr val="FF7C79"/>
                </a:solidFill>
                <a:latin typeface="+mj-lt"/>
              </a:rPr>
              <a:t>Exponential Trends</a:t>
            </a:r>
          </a:p>
        </p:txBody>
      </p:sp>
      <p:cxnSp>
        <p:nvCxnSpPr>
          <p:cNvPr id="40" name="Straight Connector 39">
            <a:extLst>
              <a:ext uri="{FF2B5EF4-FFF2-40B4-BE49-F238E27FC236}">
                <a16:creationId xmlns:a16="http://schemas.microsoft.com/office/drawing/2014/main" id="{7C4960EE-F7DA-7F92-D22C-FA561A8611E9}"/>
              </a:ext>
            </a:extLst>
          </p:cNvPr>
          <p:cNvCxnSpPr>
            <a:cxnSpLocks/>
          </p:cNvCxnSpPr>
          <p:nvPr/>
        </p:nvCxnSpPr>
        <p:spPr>
          <a:xfrm>
            <a:off x="9243403" y="2516777"/>
            <a:ext cx="482537" cy="45124"/>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594967E-7933-8EE8-2AEF-164E11AB3900}"/>
              </a:ext>
            </a:extLst>
          </p:cNvPr>
          <p:cNvCxnSpPr>
            <a:cxnSpLocks/>
          </p:cNvCxnSpPr>
          <p:nvPr/>
        </p:nvCxnSpPr>
        <p:spPr>
          <a:xfrm flipV="1">
            <a:off x="9945189" y="3070074"/>
            <a:ext cx="357051" cy="423498"/>
          </a:xfrm>
          <a:prstGeom prst="line">
            <a:avLst/>
          </a:prstGeom>
          <a:ln w="38100">
            <a:solidFill>
              <a:srgbClr val="FF7C79"/>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0243D31-D4AF-7CBA-2122-54837FF3495D}"/>
              </a:ext>
            </a:extLst>
          </p:cNvPr>
          <p:cNvCxnSpPr>
            <a:cxnSpLocks/>
            <a:stCxn id="3" idx="2"/>
            <a:endCxn id="9" idx="0"/>
          </p:cNvCxnSpPr>
          <p:nvPr/>
        </p:nvCxnSpPr>
        <p:spPr>
          <a:xfrm flipH="1">
            <a:off x="1174629" y="2961081"/>
            <a:ext cx="689005" cy="494677"/>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A9B0049-B452-9392-5C26-7B5E112D0CAB}"/>
              </a:ext>
            </a:extLst>
          </p:cNvPr>
          <p:cNvCxnSpPr>
            <a:cxnSpLocks/>
          </p:cNvCxnSpPr>
          <p:nvPr/>
        </p:nvCxnSpPr>
        <p:spPr>
          <a:xfrm flipV="1">
            <a:off x="2762501" y="1741714"/>
            <a:ext cx="1574368" cy="426720"/>
          </a:xfrm>
          <a:prstGeom prst="line">
            <a:avLst/>
          </a:prstGeom>
          <a:ln w="38100">
            <a:solidFill>
              <a:srgbClr val="FFAE8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45B727-3517-EEEB-4F7C-4C4123DAC198}"/>
              </a:ext>
            </a:extLst>
          </p:cNvPr>
          <p:cNvCxnSpPr>
            <a:cxnSpLocks/>
          </p:cNvCxnSpPr>
          <p:nvPr/>
        </p:nvCxnSpPr>
        <p:spPr>
          <a:xfrm>
            <a:off x="1395101" y="4415939"/>
            <a:ext cx="1367400" cy="202201"/>
          </a:xfrm>
          <a:prstGeom prst="line">
            <a:avLst/>
          </a:prstGeom>
          <a:ln w="38100">
            <a:solidFill>
              <a:srgbClr val="8674B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7CBDF990-56DD-3E60-D73C-C0FBD3F66804}"/>
              </a:ext>
            </a:extLst>
          </p:cNvPr>
          <p:cNvSpPr/>
          <p:nvPr/>
        </p:nvSpPr>
        <p:spPr>
          <a:xfrm>
            <a:off x="964642" y="2023394"/>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10;p3">
            <a:extLst>
              <a:ext uri="{FF2B5EF4-FFF2-40B4-BE49-F238E27FC236}">
                <a16:creationId xmlns:a16="http://schemas.microsoft.com/office/drawing/2014/main" id="{61AE56B0-6E39-0613-1744-1EE7ACB72868}"/>
              </a:ext>
            </a:extLst>
          </p:cNvPr>
          <p:cNvSpPr/>
          <p:nvPr/>
        </p:nvSpPr>
        <p:spPr>
          <a:xfrm>
            <a:off x="844140" y="2702798"/>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7" name="Rounded Rectangle 6">
            <a:extLst>
              <a:ext uri="{FF2B5EF4-FFF2-40B4-BE49-F238E27FC236}">
                <a16:creationId xmlns:a16="http://schemas.microsoft.com/office/drawing/2014/main" id="{9E4DDAEF-632B-14EE-79F6-77CC80E1B51E}"/>
              </a:ext>
            </a:extLst>
          </p:cNvPr>
          <p:cNvSpPr/>
          <p:nvPr/>
        </p:nvSpPr>
        <p:spPr>
          <a:xfrm>
            <a:off x="2650005" y="5813890"/>
            <a:ext cx="2003018" cy="924204"/>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110;p3">
            <a:extLst>
              <a:ext uri="{FF2B5EF4-FFF2-40B4-BE49-F238E27FC236}">
                <a16:creationId xmlns:a16="http://schemas.microsoft.com/office/drawing/2014/main" id="{933D660D-94D4-F6DD-6775-8D7FA07DB8BB}"/>
              </a:ext>
            </a:extLst>
          </p:cNvPr>
          <p:cNvSpPr/>
          <p:nvPr/>
        </p:nvSpPr>
        <p:spPr>
          <a:xfrm>
            <a:off x="2499922" y="6504406"/>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12" name="Rounded Rectangle 11">
            <a:extLst>
              <a:ext uri="{FF2B5EF4-FFF2-40B4-BE49-F238E27FC236}">
                <a16:creationId xmlns:a16="http://schemas.microsoft.com/office/drawing/2014/main" id="{A2754F6C-BE63-F91F-2BC3-B336A8296F91}"/>
              </a:ext>
            </a:extLst>
          </p:cNvPr>
          <p:cNvSpPr/>
          <p:nvPr/>
        </p:nvSpPr>
        <p:spPr>
          <a:xfrm>
            <a:off x="8905692" y="5400206"/>
            <a:ext cx="1830680"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10;p3">
            <a:extLst>
              <a:ext uri="{FF2B5EF4-FFF2-40B4-BE49-F238E27FC236}">
                <a16:creationId xmlns:a16="http://schemas.microsoft.com/office/drawing/2014/main" id="{12A88E81-5257-937C-5AC0-EE285A4109E6}"/>
              </a:ext>
            </a:extLst>
          </p:cNvPr>
          <p:cNvSpPr/>
          <p:nvPr/>
        </p:nvSpPr>
        <p:spPr>
          <a:xfrm>
            <a:off x="10481229" y="6103247"/>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sp>
        <p:nvSpPr>
          <p:cNvPr id="16" name="Rounded Rectangle 15">
            <a:extLst>
              <a:ext uri="{FF2B5EF4-FFF2-40B4-BE49-F238E27FC236}">
                <a16:creationId xmlns:a16="http://schemas.microsoft.com/office/drawing/2014/main" id="{842ACFAF-AFB8-7B06-576C-AE66B2AD54A6}"/>
              </a:ext>
            </a:extLst>
          </p:cNvPr>
          <p:cNvSpPr/>
          <p:nvPr/>
        </p:nvSpPr>
        <p:spPr>
          <a:xfrm>
            <a:off x="9782179" y="2231756"/>
            <a:ext cx="2162458" cy="972286"/>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110;p3">
            <a:extLst>
              <a:ext uri="{FF2B5EF4-FFF2-40B4-BE49-F238E27FC236}">
                <a16:creationId xmlns:a16="http://schemas.microsoft.com/office/drawing/2014/main" id="{7005D94B-0F5D-4E38-5071-C748919B0E54}"/>
              </a:ext>
            </a:extLst>
          </p:cNvPr>
          <p:cNvSpPr/>
          <p:nvPr/>
        </p:nvSpPr>
        <p:spPr>
          <a:xfrm>
            <a:off x="11633432" y="3027825"/>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0" name="Google Shape;113;p3">
            <a:extLst>
              <a:ext uri="{FF2B5EF4-FFF2-40B4-BE49-F238E27FC236}">
                <a16:creationId xmlns:a16="http://schemas.microsoft.com/office/drawing/2014/main" id="{79D93A0F-EC89-9267-639C-AD34E5A43A89}"/>
              </a:ext>
            </a:extLst>
          </p:cNvPr>
          <p:cNvPicPr preferRelativeResize="0"/>
          <p:nvPr/>
        </p:nvPicPr>
        <p:blipFill>
          <a:blip r:embed="rId4">
            <a:alphaModFix/>
          </a:blip>
          <a:stretch>
            <a:fillRect/>
          </a:stretch>
        </p:blipFill>
        <p:spPr>
          <a:xfrm>
            <a:off x="897492" y="2773772"/>
            <a:ext cx="260561" cy="187309"/>
          </a:xfrm>
          <a:prstGeom prst="rect">
            <a:avLst/>
          </a:prstGeom>
          <a:noFill/>
          <a:ln>
            <a:noFill/>
          </a:ln>
        </p:spPr>
      </p:pic>
      <p:pic>
        <p:nvPicPr>
          <p:cNvPr id="22" name="Google Shape;114;p3">
            <a:extLst>
              <a:ext uri="{FF2B5EF4-FFF2-40B4-BE49-F238E27FC236}">
                <a16:creationId xmlns:a16="http://schemas.microsoft.com/office/drawing/2014/main" id="{98545C84-8731-FD32-C0A6-0347FD7754DE}"/>
              </a:ext>
            </a:extLst>
          </p:cNvPr>
          <p:cNvPicPr preferRelativeResize="0"/>
          <p:nvPr/>
        </p:nvPicPr>
        <p:blipFill>
          <a:blip r:embed="rId5">
            <a:alphaModFix/>
          </a:blip>
          <a:stretch>
            <a:fillRect/>
          </a:stretch>
        </p:blipFill>
        <p:spPr>
          <a:xfrm>
            <a:off x="2545596" y="6580333"/>
            <a:ext cx="260451" cy="204639"/>
          </a:xfrm>
          <a:prstGeom prst="rect">
            <a:avLst/>
          </a:prstGeom>
          <a:noFill/>
          <a:ln>
            <a:noFill/>
          </a:ln>
        </p:spPr>
      </p:pic>
      <p:pic>
        <p:nvPicPr>
          <p:cNvPr id="23" name="Google Shape;115;p3">
            <a:extLst>
              <a:ext uri="{FF2B5EF4-FFF2-40B4-BE49-F238E27FC236}">
                <a16:creationId xmlns:a16="http://schemas.microsoft.com/office/drawing/2014/main" id="{6A7E48C6-D0F9-22F7-518E-EA908F5D7374}"/>
              </a:ext>
            </a:extLst>
          </p:cNvPr>
          <p:cNvPicPr preferRelativeResize="0"/>
          <p:nvPr/>
        </p:nvPicPr>
        <p:blipFill>
          <a:blip r:embed="rId6">
            <a:alphaModFix/>
          </a:blip>
          <a:stretch>
            <a:fillRect/>
          </a:stretch>
        </p:blipFill>
        <p:spPr>
          <a:xfrm>
            <a:off x="10526358" y="6159831"/>
            <a:ext cx="260451" cy="210842"/>
          </a:xfrm>
          <a:prstGeom prst="rect">
            <a:avLst/>
          </a:prstGeom>
          <a:noFill/>
          <a:ln>
            <a:noFill/>
          </a:ln>
        </p:spPr>
      </p:pic>
      <p:pic>
        <p:nvPicPr>
          <p:cNvPr id="24" name="Google Shape;116;p3">
            <a:extLst>
              <a:ext uri="{FF2B5EF4-FFF2-40B4-BE49-F238E27FC236}">
                <a16:creationId xmlns:a16="http://schemas.microsoft.com/office/drawing/2014/main" id="{7BBE9C25-6FD6-765F-9697-F2E36066FBAE}"/>
              </a:ext>
            </a:extLst>
          </p:cNvPr>
          <p:cNvPicPr preferRelativeResize="0"/>
          <p:nvPr/>
        </p:nvPicPr>
        <p:blipFill>
          <a:blip r:embed="rId7">
            <a:alphaModFix/>
          </a:blip>
          <a:stretch>
            <a:fillRect/>
          </a:stretch>
        </p:blipFill>
        <p:spPr>
          <a:xfrm>
            <a:off x="11684186" y="3084916"/>
            <a:ext cx="260451" cy="202233"/>
          </a:xfrm>
          <a:prstGeom prst="rect">
            <a:avLst/>
          </a:prstGeom>
          <a:noFill/>
          <a:ln>
            <a:noFill/>
          </a:ln>
        </p:spPr>
      </p:pic>
      <p:sp>
        <p:nvSpPr>
          <p:cNvPr id="25" name="Rounded Rectangle 24">
            <a:extLst>
              <a:ext uri="{FF2B5EF4-FFF2-40B4-BE49-F238E27FC236}">
                <a16:creationId xmlns:a16="http://schemas.microsoft.com/office/drawing/2014/main" id="{0AC7E8AD-B604-093D-8A67-06E5CAD54DC5}"/>
              </a:ext>
            </a:extLst>
          </p:cNvPr>
          <p:cNvSpPr/>
          <p:nvPr/>
        </p:nvSpPr>
        <p:spPr>
          <a:xfrm>
            <a:off x="95658" y="3491108"/>
            <a:ext cx="2157942" cy="901980"/>
          </a:xfrm>
          <a:prstGeom prst="round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ogle Shape;110;p3">
            <a:extLst>
              <a:ext uri="{FF2B5EF4-FFF2-40B4-BE49-F238E27FC236}">
                <a16:creationId xmlns:a16="http://schemas.microsoft.com/office/drawing/2014/main" id="{F7A0874F-76A4-2CF7-3659-1673F23DDAA5}"/>
              </a:ext>
            </a:extLst>
          </p:cNvPr>
          <p:cNvSpPr/>
          <p:nvPr/>
        </p:nvSpPr>
        <p:spPr>
          <a:xfrm>
            <a:off x="95658" y="4170512"/>
            <a:ext cx="367266" cy="32401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400" b="1">
              <a:latin typeface="Open Sans"/>
              <a:ea typeface="Open Sans"/>
              <a:cs typeface="Open Sans"/>
              <a:sym typeface="Open Sans"/>
            </a:endParaRPr>
          </a:p>
        </p:txBody>
      </p:sp>
      <p:pic>
        <p:nvPicPr>
          <p:cNvPr id="27" name="Google Shape;113;p3">
            <a:extLst>
              <a:ext uri="{FF2B5EF4-FFF2-40B4-BE49-F238E27FC236}">
                <a16:creationId xmlns:a16="http://schemas.microsoft.com/office/drawing/2014/main" id="{60AE8D45-B084-F834-B4C1-363FF6923C7A}"/>
              </a:ext>
            </a:extLst>
          </p:cNvPr>
          <p:cNvPicPr preferRelativeResize="0"/>
          <p:nvPr/>
        </p:nvPicPr>
        <p:blipFill>
          <a:blip r:embed="rId8"/>
          <a:srcRect/>
          <a:stretch/>
        </p:blipFill>
        <p:spPr>
          <a:xfrm>
            <a:off x="163600" y="4241486"/>
            <a:ext cx="231381" cy="187309"/>
          </a:xfrm>
          <a:prstGeom prst="rect">
            <a:avLst/>
          </a:prstGeom>
          <a:noFill/>
          <a:ln>
            <a:noFill/>
          </a:ln>
        </p:spPr>
      </p:pic>
      <p:sp>
        <p:nvSpPr>
          <p:cNvPr id="32" name="Title 31">
            <a:extLst>
              <a:ext uri="{FF2B5EF4-FFF2-40B4-BE49-F238E27FC236}">
                <a16:creationId xmlns:a16="http://schemas.microsoft.com/office/drawing/2014/main" id="{73DFBC56-7C3F-D1CA-F0E1-774BBF4D8D2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60216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4364AE-C2DB-AC70-36EF-E1D64D0EC9C1}"/>
              </a:ext>
            </a:extLst>
          </p:cNvPr>
          <p:cNvSpPr>
            <a:spLocks noGrp="1"/>
          </p:cNvSpPr>
          <p:nvPr>
            <p:ph idx="1"/>
          </p:nvPr>
        </p:nvSpPr>
        <p:spPr>
          <a:xfrm>
            <a:off x="12294" y="1825625"/>
            <a:ext cx="4459357" cy="4351338"/>
          </a:xfrm>
        </p:spPr>
        <p:txBody>
          <a:bodyPr/>
          <a:lstStyle/>
          <a:p>
            <a:endParaRPr lang="en-US" dirty="0"/>
          </a:p>
          <a:p>
            <a:r>
              <a:rPr lang="en-US" dirty="0"/>
              <a:t>Concept Guidance accelerates scientific discovery.</a:t>
            </a:r>
          </a:p>
          <a:p>
            <a:pPr marL="0" indent="0">
              <a:buNone/>
            </a:pPr>
            <a:endParaRPr lang="en-US" dirty="0"/>
          </a:p>
          <a:p>
            <a:pPr marL="0" indent="0">
              <a:buNone/>
            </a:pPr>
            <a:endParaRPr lang="en-US" dirty="0"/>
          </a:p>
          <a:p>
            <a:r>
              <a:rPr lang="en-US" dirty="0" err="1"/>
              <a:t>LaSR</a:t>
            </a:r>
            <a:r>
              <a:rPr lang="en-US" dirty="0"/>
              <a:t> outperforms </a:t>
            </a:r>
            <a:r>
              <a:rPr lang="en-US" dirty="0" err="1"/>
              <a:t>PySR</a:t>
            </a:r>
            <a:r>
              <a:rPr lang="en-US" dirty="0"/>
              <a:t> even with local language models (llama-3-7b, 1%)</a:t>
            </a:r>
          </a:p>
        </p:txBody>
      </p:sp>
      <p:sp>
        <p:nvSpPr>
          <p:cNvPr id="6" name="Title 5">
            <a:extLst>
              <a:ext uri="{FF2B5EF4-FFF2-40B4-BE49-F238E27FC236}">
                <a16:creationId xmlns:a16="http://schemas.microsoft.com/office/drawing/2014/main" id="{E8F53B47-805E-709F-7FE0-1CBBF6624F3D}"/>
              </a:ext>
            </a:extLst>
          </p:cNvPr>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CD87E095-DFCD-7BFA-F438-3E2E90258143}"/>
              </a:ext>
            </a:extLst>
          </p:cNvPr>
          <p:cNvPicPr>
            <a:picLocks noChangeAspect="1"/>
          </p:cNvPicPr>
          <p:nvPr/>
        </p:nvPicPr>
        <p:blipFill>
          <a:blip r:embed="rId2"/>
          <a:stretch>
            <a:fillRect/>
          </a:stretch>
        </p:blipFill>
        <p:spPr>
          <a:xfrm>
            <a:off x="3952134" y="2171826"/>
            <a:ext cx="8168959" cy="4209485"/>
          </a:xfrm>
          <a:prstGeom prst="rect">
            <a:avLst/>
          </a:prstGeom>
        </p:spPr>
      </p:pic>
    </p:spTree>
    <p:extLst>
      <p:ext uri="{BB962C8B-B14F-4D97-AF65-F5344CB8AC3E}">
        <p14:creationId xmlns:p14="http://schemas.microsoft.com/office/powerpoint/2010/main" val="3902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blue and orange lines&#10;&#10;Description automatically generated">
            <a:extLst>
              <a:ext uri="{FF2B5EF4-FFF2-40B4-BE49-F238E27FC236}">
                <a16:creationId xmlns:a16="http://schemas.microsoft.com/office/drawing/2014/main" id="{5352E7FB-B4A3-9CF6-45CF-9E199F941B66}"/>
              </a:ext>
            </a:extLst>
          </p:cNvPr>
          <p:cNvPicPr>
            <a:picLocks noChangeAspect="1"/>
          </p:cNvPicPr>
          <p:nvPr/>
        </p:nvPicPr>
        <p:blipFill>
          <a:blip r:embed="rId2"/>
          <a:stretch>
            <a:fillRect/>
          </a:stretch>
        </p:blipFill>
        <p:spPr>
          <a:xfrm>
            <a:off x="1061884" y="72922"/>
            <a:ext cx="10068232" cy="6712156"/>
          </a:xfrm>
          <a:prstGeom prst="rect">
            <a:avLst/>
          </a:prstGeom>
        </p:spPr>
      </p:pic>
      <p:sp>
        <p:nvSpPr>
          <p:cNvPr id="6" name="Title 5">
            <a:extLst>
              <a:ext uri="{FF2B5EF4-FFF2-40B4-BE49-F238E27FC236}">
                <a16:creationId xmlns:a16="http://schemas.microsoft.com/office/drawing/2014/main" id="{6384F38F-CAD5-A027-B264-F20256C1148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91296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4F6FFF6-96BB-293E-254C-88889027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458" y="1807029"/>
            <a:ext cx="3475803" cy="12296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D70CEBA-BAB3-C574-E68C-F06CDCB172C5}"/>
              </a:ext>
            </a:extLst>
          </p:cNvPr>
          <p:cNvPicPr>
            <a:picLocks noChangeAspect="1"/>
          </p:cNvPicPr>
          <p:nvPr/>
        </p:nvPicPr>
        <p:blipFill>
          <a:blip r:embed="rId3"/>
          <a:stretch>
            <a:fillRect/>
          </a:stretch>
        </p:blipFill>
        <p:spPr>
          <a:xfrm>
            <a:off x="4669971" y="2030503"/>
            <a:ext cx="7184571" cy="782697"/>
          </a:xfrm>
          <a:prstGeom prst="rect">
            <a:avLst/>
          </a:prstGeom>
        </p:spPr>
      </p:pic>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sp>
        <p:nvSpPr>
          <p:cNvPr id="7" name="Content Placeholder 2">
            <a:extLst>
              <a:ext uri="{FF2B5EF4-FFF2-40B4-BE49-F238E27FC236}">
                <a16:creationId xmlns:a16="http://schemas.microsoft.com/office/drawing/2014/main" id="{6258FB3A-7C39-974B-CF76-39444B65E4F7}"/>
              </a:ext>
            </a:extLst>
          </p:cNvPr>
          <p:cNvSpPr txBox="1">
            <a:spLocks/>
          </p:cNvSpPr>
          <p:nvPr/>
        </p:nvSpPr>
        <p:spPr>
          <a:xfrm>
            <a:off x="5072740" y="3361835"/>
            <a:ext cx="6379032" cy="2818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t>PySR’s</a:t>
            </a:r>
            <a:r>
              <a:rPr lang="en-US" b="1"/>
              <a:t> Solution</a:t>
            </a:r>
          </a:p>
          <a:p>
            <a:r>
              <a:rPr lang="en-US"/>
              <a:t>Reduces to ground truth after 10 steps of simplification.</a:t>
            </a:r>
          </a:p>
          <a:p>
            <a:r>
              <a:rPr lang="en-US"/>
              <a:t>Unwieldly</a:t>
            </a:r>
          </a:p>
          <a:p>
            <a:r>
              <a:rPr lang="en-US"/>
              <a:t>Fitting more constants =&gt; more optimization errors</a:t>
            </a:r>
          </a:p>
          <a:p>
            <a:endParaRPr lang="en-US"/>
          </a:p>
        </p:txBody>
      </p:sp>
      <p:sp>
        <p:nvSpPr>
          <p:cNvPr id="5" name="Title 4">
            <a:extLst>
              <a:ext uri="{FF2B5EF4-FFF2-40B4-BE49-F238E27FC236}">
                <a16:creationId xmlns:a16="http://schemas.microsoft.com/office/drawing/2014/main" id="{8A901986-9FB5-E254-FA74-9D68B2B58CF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47696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46BF689-4B6A-E678-5168-661AC883204F}"/>
              </a:ext>
            </a:extLst>
          </p:cNvPr>
          <p:cNvSpPr/>
          <p:nvPr/>
        </p:nvSpPr>
        <p:spPr>
          <a:xfrm>
            <a:off x="2749794" y="3047459"/>
            <a:ext cx="1091973"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D8D903A-F177-45AC-4C63-E5AE785ABAE1}"/>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4" name="Title 3">
            <a:extLst>
              <a:ext uri="{FF2B5EF4-FFF2-40B4-BE49-F238E27FC236}">
                <a16:creationId xmlns:a16="http://schemas.microsoft.com/office/drawing/2014/main" id="{50F25E29-FEBC-2AC2-077D-EEC41C070F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06091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pic>
        <p:nvPicPr>
          <p:cNvPr id="3" name="Picture 2">
            <a:extLst>
              <a:ext uri="{FF2B5EF4-FFF2-40B4-BE49-F238E27FC236}">
                <a16:creationId xmlns:a16="http://schemas.microsoft.com/office/drawing/2014/main" id="{F1D1A631-5348-8FEA-5487-1D86AB75050F}"/>
              </a:ext>
            </a:extLst>
          </p:cNvPr>
          <p:cNvPicPr>
            <a:picLocks noChangeAspect="1"/>
          </p:cNvPicPr>
          <p:nvPr/>
        </p:nvPicPr>
        <p:blipFill>
          <a:blip r:embed="rId2"/>
          <a:stretch>
            <a:fillRect/>
          </a:stretch>
        </p:blipFill>
        <p:spPr>
          <a:xfrm>
            <a:off x="4702628" y="1770690"/>
            <a:ext cx="6406243" cy="2754408"/>
          </a:xfrm>
          <a:prstGeom prst="rect">
            <a:avLst/>
          </a:prstGeom>
        </p:spPr>
      </p:pic>
      <p:sp>
        <p:nvSpPr>
          <p:cNvPr id="5" name="Content Placeholder 2">
            <a:extLst>
              <a:ext uri="{FF2B5EF4-FFF2-40B4-BE49-F238E27FC236}">
                <a16:creationId xmlns:a16="http://schemas.microsoft.com/office/drawing/2014/main" id="{D22784BF-C392-438D-82F1-58048F717737}"/>
              </a:ext>
            </a:extLst>
          </p:cNvPr>
          <p:cNvSpPr txBox="1">
            <a:spLocks/>
          </p:cNvSpPr>
          <p:nvPr/>
        </p:nvSpPr>
        <p:spPr>
          <a:xfrm>
            <a:off x="4702628" y="4771198"/>
            <a:ext cx="7108371" cy="1903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t>LaSR’s</a:t>
            </a:r>
            <a:r>
              <a:rPr lang="en-US" b="1"/>
              <a:t> Solution</a:t>
            </a:r>
          </a:p>
          <a:p>
            <a:r>
              <a:rPr lang="en-US"/>
              <a:t>Reduces to ground truth after 4 steps of simplification</a:t>
            </a:r>
          </a:p>
          <a:p>
            <a:r>
              <a:rPr lang="en-US"/>
              <a:t>Smaller models synthesize simpler equations!</a:t>
            </a:r>
          </a:p>
        </p:txBody>
      </p:sp>
      <p:sp>
        <p:nvSpPr>
          <p:cNvPr id="7" name="Title 6">
            <a:extLst>
              <a:ext uri="{FF2B5EF4-FFF2-40B4-BE49-F238E27FC236}">
                <a16:creationId xmlns:a16="http://schemas.microsoft.com/office/drawing/2014/main" id="{FB5D9841-D8DC-E3CF-5D0E-FD21BB332620}"/>
              </a:ext>
            </a:extLst>
          </p:cNvPr>
          <p:cNvSpPr>
            <a:spLocks noGrp="1"/>
          </p:cNvSpPr>
          <p:nvPr>
            <p:ph type="title"/>
          </p:nvPr>
        </p:nvSpPr>
        <p:spPr/>
        <p:txBody>
          <a:bodyPr/>
          <a:lstStyle/>
          <a:p>
            <a:endParaRPr lang="en-US"/>
          </a:p>
        </p:txBody>
      </p:sp>
      <p:pic>
        <p:nvPicPr>
          <p:cNvPr id="2" name="Picture 2">
            <a:extLst>
              <a:ext uri="{FF2B5EF4-FFF2-40B4-BE49-F238E27FC236}">
                <a16:creationId xmlns:a16="http://schemas.microsoft.com/office/drawing/2014/main" id="{E13A3EC4-CA0E-D201-3463-F1E8CE04B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458" y="1807029"/>
            <a:ext cx="3475803" cy="1229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615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E48E74F-8697-7DD2-C432-9DAC9FCE3206}"/>
              </a:ext>
            </a:extLst>
          </p:cNvPr>
          <p:cNvSpPr>
            <a:spLocks noGrp="1"/>
          </p:cNvSpPr>
          <p:nvPr>
            <p:ph idx="1"/>
          </p:nvPr>
        </p:nvSpPr>
        <p:spPr>
          <a:xfrm>
            <a:off x="136071" y="3361835"/>
            <a:ext cx="3951515" cy="2818726"/>
          </a:xfrm>
        </p:spPr>
        <p:txBody>
          <a:bodyPr>
            <a:normAutofit/>
          </a:bodyPr>
          <a:lstStyle/>
          <a:p>
            <a:pPr marL="0" indent="0">
              <a:buNone/>
            </a:pPr>
            <a:r>
              <a:rPr lang="en-US" b="1"/>
              <a:t>Eq 10: Coulomb's Law</a:t>
            </a:r>
          </a:p>
          <a:p>
            <a:r>
              <a:rPr lang="en-US"/>
              <a:t>Inverse Square Law</a:t>
            </a:r>
          </a:p>
          <a:p>
            <a:r>
              <a:rPr lang="en-US"/>
              <a:t>Directly proportional to charges</a:t>
            </a:r>
          </a:p>
          <a:p>
            <a:r>
              <a:rPr lang="en-US"/>
              <a:t>Force symmetric </a:t>
            </a:r>
            <a:r>
              <a:rPr lang="en-US" err="1"/>
              <a:t>w.r.t</a:t>
            </a:r>
            <a:r>
              <a:rPr lang="en-US"/>
              <a:t> charges</a:t>
            </a:r>
          </a:p>
        </p:txBody>
      </p:sp>
      <p:sp>
        <p:nvSpPr>
          <p:cNvPr id="5" name="Content Placeholder 2">
            <a:extLst>
              <a:ext uri="{FF2B5EF4-FFF2-40B4-BE49-F238E27FC236}">
                <a16:creationId xmlns:a16="http://schemas.microsoft.com/office/drawing/2014/main" id="{D22784BF-C392-438D-82F1-58048F717737}"/>
              </a:ext>
            </a:extLst>
          </p:cNvPr>
          <p:cNvSpPr txBox="1">
            <a:spLocks/>
          </p:cNvSpPr>
          <p:nvPr/>
        </p:nvSpPr>
        <p:spPr>
          <a:xfrm>
            <a:off x="4702628" y="4771198"/>
            <a:ext cx="7108371" cy="1903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err="1"/>
              <a:t>LaSR’s</a:t>
            </a:r>
            <a:r>
              <a:rPr lang="en-US" b="1"/>
              <a:t> Concepts (Limitations)</a:t>
            </a:r>
          </a:p>
          <a:p>
            <a:r>
              <a:rPr lang="en-US"/>
              <a:t>Cannot guarantee factuality or correctness.</a:t>
            </a:r>
          </a:p>
          <a:p>
            <a:r>
              <a:rPr lang="en-US"/>
              <a:t>Good concepts depend on LLM training. Concepts can mislead scientists.</a:t>
            </a:r>
          </a:p>
        </p:txBody>
      </p:sp>
      <p:graphicFrame>
        <p:nvGraphicFramePr>
          <p:cNvPr id="4" name="Table 6">
            <a:extLst>
              <a:ext uri="{FF2B5EF4-FFF2-40B4-BE49-F238E27FC236}">
                <a16:creationId xmlns:a16="http://schemas.microsoft.com/office/drawing/2014/main" id="{5821FAFA-68C6-67A9-0DA8-B7020E4E3289}"/>
              </a:ext>
            </a:extLst>
          </p:cNvPr>
          <p:cNvGraphicFramePr>
            <a:graphicFrameLocks noGrp="1"/>
          </p:cNvGraphicFramePr>
          <p:nvPr>
            <p:extLst>
              <p:ext uri="{D42A27DB-BD31-4B8C-83A1-F6EECF244321}">
                <p14:modId xmlns:p14="http://schemas.microsoft.com/office/powerpoint/2010/main" val="2749039554"/>
              </p:ext>
            </p:extLst>
          </p:nvPr>
        </p:nvGraphicFramePr>
        <p:xfrm>
          <a:off x="4702629" y="2313940"/>
          <a:ext cx="7108370" cy="2291080"/>
        </p:xfrm>
        <a:graphic>
          <a:graphicData uri="http://schemas.openxmlformats.org/drawingml/2006/table">
            <a:tbl>
              <a:tblPr firstRow="1" bandRow="1">
                <a:tableStyleId>{5A111915-BE36-4E01-A7E5-04B1672EAD32}</a:tableStyleId>
              </a:tblPr>
              <a:tblGrid>
                <a:gridCol w="1186543">
                  <a:extLst>
                    <a:ext uri="{9D8B030D-6E8A-4147-A177-3AD203B41FA5}">
                      <a16:colId xmlns:a16="http://schemas.microsoft.com/office/drawing/2014/main" val="2132577294"/>
                    </a:ext>
                  </a:extLst>
                </a:gridCol>
                <a:gridCol w="5921827">
                  <a:extLst>
                    <a:ext uri="{9D8B030D-6E8A-4147-A177-3AD203B41FA5}">
                      <a16:colId xmlns:a16="http://schemas.microsoft.com/office/drawing/2014/main" val="3403230293"/>
                    </a:ext>
                  </a:extLst>
                </a:gridCol>
              </a:tblGrid>
              <a:tr h="370840">
                <a:tc>
                  <a:txBody>
                    <a:bodyPr/>
                    <a:lstStyle/>
                    <a:p>
                      <a:pPr algn="r"/>
                      <a:r>
                        <a:rPr lang="en-US"/>
                        <a:t>Iteration</a:t>
                      </a:r>
                    </a:p>
                  </a:txBody>
                  <a:tcPr/>
                </a:tc>
                <a:tc>
                  <a:txBody>
                    <a:bodyPr/>
                    <a:lstStyle/>
                    <a:p>
                      <a:r>
                        <a:rPr lang="en-US"/>
                        <a:t>Discovered Concept</a:t>
                      </a:r>
                    </a:p>
                  </a:txBody>
                  <a:tcPr/>
                </a:tc>
                <a:extLst>
                  <a:ext uri="{0D108BD9-81ED-4DB2-BD59-A6C34878D82A}">
                    <a16:rowId xmlns:a16="http://schemas.microsoft.com/office/drawing/2014/main" val="158704933"/>
                  </a:ext>
                </a:extLst>
              </a:tr>
              <a:tr h="370840">
                <a:tc>
                  <a:txBody>
                    <a:bodyPr/>
                    <a:lstStyle/>
                    <a:p>
                      <a:pPr algn="r"/>
                      <a:r>
                        <a:rPr lang="en-US"/>
                        <a:t>2</a:t>
                      </a:r>
                    </a:p>
                  </a:txBody>
                  <a:tcPr/>
                </a:tc>
                <a:tc>
                  <a:txBody>
                    <a:bodyPr/>
                    <a:lstStyle/>
                    <a:p>
                      <a:r>
                        <a:rPr lang="en-US" sz="1800" i="1"/>
                        <a:t>The good mathematical expressions exhibit […] with a focus on </a:t>
                      </a:r>
                      <a:r>
                        <a:rPr lang="en-US" sz="1800" b="1" i="1"/>
                        <a:t>power functions and trigonometric functions </a:t>
                      </a:r>
                      <a:r>
                        <a:rPr lang="en-US" sz="1800" b="0" i="1"/>
                        <a:t>[…]</a:t>
                      </a:r>
                    </a:p>
                  </a:txBody>
                  <a:tcPr/>
                </a:tc>
                <a:extLst>
                  <a:ext uri="{0D108BD9-81ED-4DB2-BD59-A6C34878D82A}">
                    <a16:rowId xmlns:a16="http://schemas.microsoft.com/office/drawing/2014/main" val="2829089387"/>
                  </a:ext>
                </a:extLst>
              </a:tr>
              <a:tr h="370840">
                <a:tc>
                  <a:txBody>
                    <a:bodyPr/>
                    <a:lstStyle/>
                    <a:p>
                      <a:pPr algn="r"/>
                      <a:r>
                        <a:rPr lang="en-US"/>
                        <a:t>6</a:t>
                      </a:r>
                    </a:p>
                  </a:txBody>
                  <a:tcPr/>
                </a:tc>
                <a:tc>
                  <a:txBody>
                    <a:bodyPr/>
                    <a:lstStyle/>
                    <a:p>
                      <a:r>
                        <a:rPr lang="en-US" sz="1800" i="1"/>
                        <a:t>The good mathematical expressions exhibit […] </a:t>
                      </a:r>
                      <a:r>
                        <a:rPr lang="en-US" sz="1800" b="1" i="1"/>
                        <a:t>symmetry or regularity</a:t>
                      </a:r>
                      <a:r>
                        <a:rPr lang="en-US" sz="1800" i="1"/>
                        <a:t> […]</a:t>
                      </a:r>
                    </a:p>
                  </a:txBody>
                  <a:tcPr/>
                </a:tc>
                <a:extLst>
                  <a:ext uri="{0D108BD9-81ED-4DB2-BD59-A6C34878D82A}">
                    <a16:rowId xmlns:a16="http://schemas.microsoft.com/office/drawing/2014/main" val="272402041"/>
                  </a:ext>
                </a:extLst>
              </a:tr>
              <a:tr h="370840">
                <a:tc>
                  <a:txBody>
                    <a:bodyPr/>
                    <a:lstStyle/>
                    <a:p>
                      <a:pPr algn="r"/>
                      <a:r>
                        <a:rPr lang="en-US"/>
                        <a:t>24</a:t>
                      </a:r>
                    </a:p>
                  </a:txBody>
                  <a:tcPr/>
                </a:tc>
                <a:tc>
                  <a:txBody>
                    <a:bodyPr/>
                    <a:lstStyle/>
                    <a:p>
                      <a:r>
                        <a:rPr lang="en-US" sz="1800" i="1"/>
                        <a:t>The good mathematical expressions have […] with a specific pattern of </a:t>
                      </a:r>
                      <a:r>
                        <a:rPr lang="en-US" sz="1800" b="1" i="1"/>
                        <a:t>division and multiplication</a:t>
                      </a:r>
                    </a:p>
                  </a:txBody>
                  <a:tcPr/>
                </a:tc>
                <a:extLst>
                  <a:ext uri="{0D108BD9-81ED-4DB2-BD59-A6C34878D82A}">
                    <a16:rowId xmlns:a16="http://schemas.microsoft.com/office/drawing/2014/main" val="1592098762"/>
                  </a:ext>
                </a:extLst>
              </a:tr>
            </a:tbl>
          </a:graphicData>
        </a:graphic>
      </p:graphicFrame>
      <p:sp>
        <p:nvSpPr>
          <p:cNvPr id="7" name="Title 6">
            <a:extLst>
              <a:ext uri="{FF2B5EF4-FFF2-40B4-BE49-F238E27FC236}">
                <a16:creationId xmlns:a16="http://schemas.microsoft.com/office/drawing/2014/main" id="{53583B67-AC6D-4996-AE97-E96067A1D4FD}"/>
              </a:ext>
            </a:extLst>
          </p:cNvPr>
          <p:cNvSpPr>
            <a:spLocks noGrp="1"/>
          </p:cNvSpPr>
          <p:nvPr>
            <p:ph type="title"/>
          </p:nvPr>
        </p:nvSpPr>
        <p:spPr/>
        <p:txBody>
          <a:bodyPr/>
          <a:lstStyle/>
          <a:p>
            <a:endParaRPr lang="en-US"/>
          </a:p>
        </p:txBody>
      </p:sp>
      <p:pic>
        <p:nvPicPr>
          <p:cNvPr id="2" name="Picture 2">
            <a:extLst>
              <a:ext uri="{FF2B5EF4-FFF2-40B4-BE49-F238E27FC236}">
                <a16:creationId xmlns:a16="http://schemas.microsoft.com/office/drawing/2014/main" id="{B8738D30-40B1-AD26-7B48-C45152771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458" y="1807029"/>
            <a:ext cx="3475803" cy="1229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958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318BE76-10B1-6630-EE39-317DF5B36BF3}"/>
              </a:ext>
            </a:extLst>
          </p:cNvPr>
          <p:cNvSpPr txBox="1"/>
          <p:nvPr/>
        </p:nvSpPr>
        <p:spPr>
          <a:xfrm>
            <a:off x="4302034" y="6492875"/>
            <a:ext cx="7889966" cy="369332"/>
          </a:xfrm>
          <a:prstGeom prst="rect">
            <a:avLst/>
          </a:prstGeom>
          <a:noFill/>
        </p:spPr>
        <p:txBody>
          <a:bodyPr wrap="square">
            <a:spAutoFit/>
          </a:bodyPr>
          <a:lstStyle/>
          <a:p>
            <a:r>
              <a:rPr lang="en-US" b="1" i="1" dirty="0"/>
              <a:t>Training Compute-Optimal Large Language Models, Hoffman et. al</a:t>
            </a:r>
          </a:p>
        </p:txBody>
      </p:sp>
      <p:sp>
        <p:nvSpPr>
          <p:cNvPr id="14" name="TextBox 13">
            <a:extLst>
              <a:ext uri="{FF2B5EF4-FFF2-40B4-BE49-F238E27FC236}">
                <a16:creationId xmlns:a16="http://schemas.microsoft.com/office/drawing/2014/main" id="{73F5E08C-2773-A386-2C27-B73049B26945}"/>
              </a:ext>
            </a:extLst>
          </p:cNvPr>
          <p:cNvSpPr txBox="1"/>
          <p:nvPr/>
        </p:nvSpPr>
        <p:spPr>
          <a:xfrm>
            <a:off x="536448" y="1925551"/>
            <a:ext cx="4465320" cy="523220"/>
          </a:xfrm>
          <a:prstGeom prst="rect">
            <a:avLst/>
          </a:prstGeom>
          <a:noFill/>
        </p:spPr>
        <p:txBody>
          <a:bodyPr wrap="square" rtlCol="0">
            <a:spAutoFit/>
          </a:bodyPr>
          <a:lstStyle/>
          <a:p>
            <a:r>
              <a:rPr lang="en-US" sz="2800" b="1" dirty="0"/>
              <a:t>Step 1</a:t>
            </a:r>
            <a:r>
              <a:rPr lang="en-US" sz="2800" dirty="0"/>
              <a:t>: Postulate Scaling Law</a:t>
            </a:r>
          </a:p>
        </p:txBody>
      </p:sp>
      <p:sp>
        <p:nvSpPr>
          <p:cNvPr id="15" name="TextBox 14">
            <a:extLst>
              <a:ext uri="{FF2B5EF4-FFF2-40B4-BE49-F238E27FC236}">
                <a16:creationId xmlns:a16="http://schemas.microsoft.com/office/drawing/2014/main" id="{579DEEC5-F48E-29BD-ED40-75824A02F83F}"/>
              </a:ext>
            </a:extLst>
          </p:cNvPr>
          <p:cNvSpPr txBox="1"/>
          <p:nvPr/>
        </p:nvSpPr>
        <p:spPr>
          <a:xfrm>
            <a:off x="536448" y="3428999"/>
            <a:ext cx="4465320" cy="954107"/>
          </a:xfrm>
          <a:prstGeom prst="rect">
            <a:avLst/>
          </a:prstGeom>
          <a:noFill/>
        </p:spPr>
        <p:txBody>
          <a:bodyPr wrap="square" rtlCol="0">
            <a:spAutoFit/>
          </a:bodyPr>
          <a:lstStyle/>
          <a:p>
            <a:r>
              <a:rPr lang="en-US" sz="2800" b="1" dirty="0"/>
              <a:t>Step 2</a:t>
            </a:r>
            <a:r>
              <a:rPr lang="en-US" sz="2800" dirty="0"/>
              <a:t>: Measure model loss </a:t>
            </a:r>
            <a:r>
              <a:rPr lang="en-US" sz="2800" dirty="0" err="1"/>
              <a:t>w.r.t</a:t>
            </a:r>
            <a:r>
              <a:rPr lang="en-US" sz="2800" dirty="0"/>
              <a:t> hyper parameters.</a:t>
            </a:r>
          </a:p>
        </p:txBody>
      </p:sp>
      <p:sp>
        <p:nvSpPr>
          <p:cNvPr id="16" name="TextBox 15">
            <a:extLst>
              <a:ext uri="{FF2B5EF4-FFF2-40B4-BE49-F238E27FC236}">
                <a16:creationId xmlns:a16="http://schemas.microsoft.com/office/drawing/2014/main" id="{11FF217A-F735-997D-F205-4FA68E7633FC}"/>
              </a:ext>
            </a:extLst>
          </p:cNvPr>
          <p:cNvSpPr txBox="1"/>
          <p:nvPr/>
        </p:nvSpPr>
        <p:spPr>
          <a:xfrm>
            <a:off x="536448" y="4920671"/>
            <a:ext cx="4465320" cy="954107"/>
          </a:xfrm>
          <a:prstGeom prst="rect">
            <a:avLst/>
          </a:prstGeom>
          <a:noFill/>
        </p:spPr>
        <p:txBody>
          <a:bodyPr wrap="square" rtlCol="0">
            <a:spAutoFit/>
          </a:bodyPr>
          <a:lstStyle/>
          <a:p>
            <a:r>
              <a:rPr lang="en-US" sz="2800" b="1" dirty="0"/>
              <a:t>Step 3:</a:t>
            </a:r>
            <a:r>
              <a:rPr lang="en-US" sz="2800" dirty="0"/>
              <a:t> Fit scaling law to dataset.</a:t>
            </a:r>
          </a:p>
        </p:txBody>
      </p:sp>
      <p:pic>
        <p:nvPicPr>
          <p:cNvPr id="17" name="Picture 16">
            <a:extLst>
              <a:ext uri="{FF2B5EF4-FFF2-40B4-BE49-F238E27FC236}">
                <a16:creationId xmlns:a16="http://schemas.microsoft.com/office/drawing/2014/main" id="{938C16BD-ACB2-3FBB-2A4B-EA740FFEEF52}"/>
              </a:ext>
            </a:extLst>
          </p:cNvPr>
          <p:cNvPicPr>
            <a:picLocks noChangeAspect="1"/>
          </p:cNvPicPr>
          <p:nvPr/>
        </p:nvPicPr>
        <p:blipFill>
          <a:blip r:embed="rId2"/>
          <a:stretch>
            <a:fillRect/>
          </a:stretch>
        </p:blipFill>
        <p:spPr>
          <a:xfrm>
            <a:off x="6096000" y="1928434"/>
            <a:ext cx="5021580" cy="1105379"/>
          </a:xfrm>
          <a:prstGeom prst="rect">
            <a:avLst/>
          </a:prstGeom>
        </p:spPr>
      </p:pic>
      <p:pic>
        <p:nvPicPr>
          <p:cNvPr id="18" name="Picture 17">
            <a:extLst>
              <a:ext uri="{FF2B5EF4-FFF2-40B4-BE49-F238E27FC236}">
                <a16:creationId xmlns:a16="http://schemas.microsoft.com/office/drawing/2014/main" id="{62FF812A-D07F-B2C8-4E83-A1EDA2DA0FB2}"/>
              </a:ext>
            </a:extLst>
          </p:cNvPr>
          <p:cNvPicPr>
            <a:picLocks noChangeAspect="1"/>
          </p:cNvPicPr>
          <p:nvPr/>
        </p:nvPicPr>
        <p:blipFill>
          <a:blip r:embed="rId3"/>
          <a:stretch>
            <a:fillRect/>
          </a:stretch>
        </p:blipFill>
        <p:spPr>
          <a:xfrm>
            <a:off x="6059611" y="4920671"/>
            <a:ext cx="5094355" cy="1105379"/>
          </a:xfrm>
          <a:prstGeom prst="rect">
            <a:avLst/>
          </a:prstGeom>
        </p:spPr>
      </p:pic>
      <p:sp>
        <p:nvSpPr>
          <p:cNvPr id="19" name="Rounded Rectangle 18">
            <a:extLst>
              <a:ext uri="{FF2B5EF4-FFF2-40B4-BE49-F238E27FC236}">
                <a16:creationId xmlns:a16="http://schemas.microsoft.com/office/drawing/2014/main" id="{5197E76F-A576-701E-BBA8-7BDE2025447F}"/>
              </a:ext>
            </a:extLst>
          </p:cNvPr>
          <p:cNvSpPr/>
          <p:nvPr/>
        </p:nvSpPr>
        <p:spPr>
          <a:xfrm>
            <a:off x="6012941" y="3428998"/>
            <a:ext cx="5187697" cy="9541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Google DeepMind </a:t>
            </a:r>
            <a:r>
              <a:rPr lang="en-US" dirty="0" err="1"/>
              <a:t>MassiveText</a:t>
            </a:r>
            <a:endParaRPr lang="en-US" dirty="0"/>
          </a:p>
        </p:txBody>
      </p:sp>
      <p:cxnSp>
        <p:nvCxnSpPr>
          <p:cNvPr id="20" name="Straight Arrow Connector 19">
            <a:extLst>
              <a:ext uri="{FF2B5EF4-FFF2-40B4-BE49-F238E27FC236}">
                <a16:creationId xmlns:a16="http://schemas.microsoft.com/office/drawing/2014/main" id="{382311A5-58A0-86A0-E485-BC92B26CE64E}"/>
              </a:ext>
            </a:extLst>
          </p:cNvPr>
          <p:cNvCxnSpPr>
            <a:cxnSpLocks/>
            <a:stCxn id="17" idx="2"/>
            <a:endCxn id="19" idx="0"/>
          </p:cNvCxnSpPr>
          <p:nvPr/>
        </p:nvCxnSpPr>
        <p:spPr>
          <a:xfrm>
            <a:off x="8606790" y="3033813"/>
            <a:ext cx="0" cy="3951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EF91106-57B4-D660-C825-BA20465C101B}"/>
              </a:ext>
            </a:extLst>
          </p:cNvPr>
          <p:cNvCxnSpPr>
            <a:cxnSpLocks/>
            <a:stCxn id="19" idx="2"/>
            <a:endCxn id="18" idx="0"/>
          </p:cNvCxnSpPr>
          <p:nvPr/>
        </p:nvCxnSpPr>
        <p:spPr>
          <a:xfrm flipH="1">
            <a:off x="8606789" y="4383105"/>
            <a:ext cx="1" cy="5375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418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964EEC-9419-A0E5-35E8-EF2DE60871E6}"/>
              </a:ext>
            </a:extLst>
          </p:cNvPr>
          <p:cNvSpPr txBox="1"/>
          <p:nvPr/>
        </p:nvSpPr>
        <p:spPr>
          <a:xfrm>
            <a:off x="536448" y="1925551"/>
            <a:ext cx="4465320" cy="954107"/>
          </a:xfrm>
          <a:prstGeom prst="rect">
            <a:avLst/>
          </a:prstGeom>
          <a:noFill/>
        </p:spPr>
        <p:txBody>
          <a:bodyPr wrap="square" rtlCol="0">
            <a:spAutoFit/>
          </a:bodyPr>
          <a:lstStyle/>
          <a:p>
            <a:r>
              <a:rPr lang="en-US" sz="2800" b="1" dirty="0"/>
              <a:t>Step 1</a:t>
            </a:r>
            <a:r>
              <a:rPr lang="en-US" sz="2800" dirty="0"/>
              <a:t>: Measure model loss </a:t>
            </a:r>
            <a:r>
              <a:rPr lang="en-US" sz="2800" dirty="0" err="1"/>
              <a:t>w.r.t</a:t>
            </a:r>
            <a:r>
              <a:rPr lang="en-US" sz="2800" dirty="0"/>
              <a:t> hyper parameters.</a:t>
            </a:r>
          </a:p>
        </p:txBody>
      </p:sp>
      <p:sp>
        <p:nvSpPr>
          <p:cNvPr id="6" name="TextBox 5">
            <a:extLst>
              <a:ext uri="{FF2B5EF4-FFF2-40B4-BE49-F238E27FC236}">
                <a16:creationId xmlns:a16="http://schemas.microsoft.com/office/drawing/2014/main" id="{1D2DEFE1-E8FA-92CE-D3F9-401617D9371D}"/>
              </a:ext>
            </a:extLst>
          </p:cNvPr>
          <p:cNvSpPr txBox="1"/>
          <p:nvPr/>
        </p:nvSpPr>
        <p:spPr>
          <a:xfrm>
            <a:off x="536447" y="3428999"/>
            <a:ext cx="4919443" cy="954107"/>
          </a:xfrm>
          <a:prstGeom prst="rect">
            <a:avLst/>
          </a:prstGeom>
          <a:noFill/>
        </p:spPr>
        <p:txBody>
          <a:bodyPr wrap="square" rtlCol="0">
            <a:spAutoFit/>
          </a:bodyPr>
          <a:lstStyle/>
          <a:p>
            <a:r>
              <a:rPr lang="en-US" sz="2800" b="1" dirty="0"/>
              <a:t>Step 2</a:t>
            </a:r>
            <a:r>
              <a:rPr lang="en-US" sz="2800" dirty="0"/>
              <a:t>: Use symbolic regression to postulate and fit scaling laws</a:t>
            </a:r>
          </a:p>
        </p:txBody>
      </p:sp>
      <p:sp>
        <p:nvSpPr>
          <p:cNvPr id="7" name="TextBox 6">
            <a:extLst>
              <a:ext uri="{FF2B5EF4-FFF2-40B4-BE49-F238E27FC236}">
                <a16:creationId xmlns:a16="http://schemas.microsoft.com/office/drawing/2014/main" id="{9EA87DFD-889F-2771-6186-E0FCB083C225}"/>
              </a:ext>
            </a:extLst>
          </p:cNvPr>
          <p:cNvSpPr txBox="1"/>
          <p:nvPr/>
        </p:nvSpPr>
        <p:spPr>
          <a:xfrm>
            <a:off x="536448" y="4920671"/>
            <a:ext cx="4465320" cy="1815882"/>
          </a:xfrm>
          <a:prstGeom prst="rect">
            <a:avLst/>
          </a:prstGeom>
          <a:noFill/>
        </p:spPr>
        <p:txBody>
          <a:bodyPr wrap="square" rtlCol="0">
            <a:spAutoFit/>
          </a:bodyPr>
          <a:lstStyle/>
          <a:p>
            <a:r>
              <a:rPr lang="en-US" sz="2800" b="1" dirty="0"/>
              <a:t>Step 3:</a:t>
            </a:r>
            <a:r>
              <a:rPr lang="en-US" sz="2800" dirty="0"/>
              <a:t> Choose the scaling law that fits the data the best while using the least parameters.</a:t>
            </a:r>
          </a:p>
        </p:txBody>
      </p:sp>
      <p:cxnSp>
        <p:nvCxnSpPr>
          <p:cNvPr id="8" name="Straight Arrow Connector 7">
            <a:extLst>
              <a:ext uri="{FF2B5EF4-FFF2-40B4-BE49-F238E27FC236}">
                <a16:creationId xmlns:a16="http://schemas.microsoft.com/office/drawing/2014/main" id="{0BBE3D1A-1102-8E96-9087-C36747A1A32C}"/>
              </a:ext>
            </a:extLst>
          </p:cNvPr>
          <p:cNvCxnSpPr>
            <a:cxnSpLocks/>
          </p:cNvCxnSpPr>
          <p:nvPr/>
        </p:nvCxnSpPr>
        <p:spPr>
          <a:xfrm>
            <a:off x="8606788" y="2855882"/>
            <a:ext cx="0" cy="39518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DC7D24E-80F8-F34D-73D0-79CC533E4B1E}"/>
              </a:ext>
            </a:extLst>
          </p:cNvPr>
          <p:cNvCxnSpPr>
            <a:cxnSpLocks/>
          </p:cNvCxnSpPr>
          <p:nvPr/>
        </p:nvCxnSpPr>
        <p:spPr>
          <a:xfrm flipH="1">
            <a:off x="8606789" y="4383105"/>
            <a:ext cx="1" cy="5375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B3821EDF-A94F-53CF-BC8B-A6510AC90235}"/>
              </a:ext>
            </a:extLst>
          </p:cNvPr>
          <p:cNvSpPr/>
          <p:nvPr/>
        </p:nvSpPr>
        <p:spPr>
          <a:xfrm>
            <a:off x="6012941" y="1738680"/>
            <a:ext cx="5187697" cy="11111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Google DeepMind </a:t>
            </a:r>
            <a:r>
              <a:rPr lang="en-US" dirty="0"/>
              <a:t>BIG-Bench</a:t>
            </a:r>
          </a:p>
          <a:p>
            <a:pPr algn="ctr"/>
            <a:r>
              <a:rPr lang="en-US" dirty="0"/>
              <a:t>(204 tasks, 55 LLMs, )</a:t>
            </a:r>
          </a:p>
        </p:txBody>
      </p:sp>
      <p:sp>
        <p:nvSpPr>
          <p:cNvPr id="11" name="Rounded Rectangle 10">
            <a:extLst>
              <a:ext uri="{FF2B5EF4-FFF2-40B4-BE49-F238E27FC236}">
                <a16:creationId xmlns:a16="http://schemas.microsoft.com/office/drawing/2014/main" id="{E35D81C7-7DD9-171B-6301-AC5B9D0AD4DD}"/>
              </a:ext>
            </a:extLst>
          </p:cNvPr>
          <p:cNvSpPr/>
          <p:nvPr/>
        </p:nvSpPr>
        <p:spPr>
          <a:xfrm>
            <a:off x="7457447" y="3266705"/>
            <a:ext cx="2298686" cy="954107"/>
          </a:xfrm>
          <a:prstGeom prst="roundRect">
            <a:avLst/>
          </a:prstGeom>
          <a:solidFill>
            <a:srgbClr val="FF7C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LaSR</a:t>
            </a:r>
            <a:endParaRPr lang="en-US" b="1" dirty="0"/>
          </a:p>
        </p:txBody>
      </p:sp>
      <p:pic>
        <p:nvPicPr>
          <p:cNvPr id="1026" name="Picture 2">
            <a:extLst>
              <a:ext uri="{FF2B5EF4-FFF2-40B4-BE49-F238E27FC236}">
                <a16:creationId xmlns:a16="http://schemas.microsoft.com/office/drawing/2014/main" id="{F27E5E11-3E3C-0086-3B21-91E539DAF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1930" y="5082964"/>
            <a:ext cx="5985009" cy="977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01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62BA1E-1EFC-F312-DE0A-A535755D2F9E}"/>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6" name="Rectangle 5">
            <a:extLst>
              <a:ext uri="{FF2B5EF4-FFF2-40B4-BE49-F238E27FC236}">
                <a16:creationId xmlns:a16="http://schemas.microsoft.com/office/drawing/2014/main" id="{084703F0-2E37-D30A-88EF-4507DEEF7C55}"/>
              </a:ext>
            </a:extLst>
          </p:cNvPr>
          <p:cNvSpPr/>
          <p:nvPr/>
        </p:nvSpPr>
        <p:spPr>
          <a:xfrm>
            <a:off x="4361068" y="3051441"/>
            <a:ext cx="1525926"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0FF0F6B1-BA65-71B2-3C56-DC0E6FBC75F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0140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sp>
        <p:nvSpPr>
          <p:cNvPr id="18" name="TextBox 17">
            <a:extLst>
              <a:ext uri="{FF2B5EF4-FFF2-40B4-BE49-F238E27FC236}">
                <a16:creationId xmlns:a16="http://schemas.microsoft.com/office/drawing/2014/main" id="{9BCF424F-94DE-0DE4-E37C-1804F6C4A6FF}"/>
              </a:ext>
            </a:extLst>
          </p:cNvPr>
          <p:cNvSpPr txBox="1"/>
          <p:nvPr/>
        </p:nvSpPr>
        <p:spPr>
          <a:xfrm>
            <a:off x="8129380" y="3797650"/>
            <a:ext cx="3547422" cy="338554"/>
          </a:xfrm>
          <a:prstGeom prst="rect">
            <a:avLst/>
          </a:prstGeom>
          <a:noFill/>
        </p:spPr>
        <p:txBody>
          <a:bodyPr wrap="square" rtlCol="0">
            <a:spAutoFit/>
          </a:bodyPr>
          <a:lstStyle/>
          <a:p>
            <a:pPr algn="ctr"/>
            <a:r>
              <a:rPr lang="en-US" sz="1600" b="1"/>
              <a:t>Analysis: </a:t>
            </a:r>
            <a:r>
              <a:rPr lang="en-US" sz="1600"/>
              <a:t>Kepler’s Third Law</a:t>
            </a:r>
          </a:p>
        </p:txBody>
      </p:sp>
      <p:pic>
        <p:nvPicPr>
          <p:cNvPr id="9218" name="Picture 2">
            <a:extLst>
              <a:ext uri="{FF2B5EF4-FFF2-40B4-BE49-F238E27FC236}">
                <a16:creationId xmlns:a16="http://schemas.microsoft.com/office/drawing/2014/main" id="{C18EA6EF-4715-B586-6203-C3E56A898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8921" y="4264727"/>
            <a:ext cx="1908340" cy="506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876119-5C90-DA27-1EC2-32C2353CEB82}"/>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6" name="Rectangle 5">
            <a:extLst>
              <a:ext uri="{FF2B5EF4-FFF2-40B4-BE49-F238E27FC236}">
                <a16:creationId xmlns:a16="http://schemas.microsoft.com/office/drawing/2014/main" id="{6B8B01B6-AD04-49BA-7EB0-CD35C3DF5C74}"/>
              </a:ext>
            </a:extLst>
          </p:cNvPr>
          <p:cNvSpPr/>
          <p:nvPr/>
        </p:nvSpPr>
        <p:spPr>
          <a:xfrm>
            <a:off x="6040634" y="2980257"/>
            <a:ext cx="1525926" cy="814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B613F457-25FC-41B1-AFED-5060D370B88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00477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pic>
        <p:nvPicPr>
          <p:cNvPr id="12" name="Picture 4">
            <a:extLst>
              <a:ext uri="{FF2B5EF4-FFF2-40B4-BE49-F238E27FC236}">
                <a16:creationId xmlns:a16="http://schemas.microsoft.com/office/drawing/2014/main" id="{5794D15E-688B-C132-4AE2-2795FEF10A07}"/>
              </a:ext>
            </a:extLst>
          </p:cNvPr>
          <p:cNvPicPr>
            <a:picLocks noChangeAspect="1" noChangeArrowheads="1"/>
          </p:cNvPicPr>
          <p:nvPr/>
        </p:nvPicPr>
        <p:blipFill rotWithShape="1">
          <a:blip r:embed="rId4"/>
          <a:srcRect b="15862"/>
          <a:stretch/>
        </p:blipFill>
        <p:spPr bwMode="auto">
          <a:xfrm>
            <a:off x="3841768" y="3941805"/>
            <a:ext cx="3905214" cy="2175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88F3C4-2A8D-4150-30BB-B82B313F40F4}"/>
              </a:ext>
            </a:extLst>
          </p:cNvPr>
          <p:cNvSpPr txBox="1"/>
          <p:nvPr/>
        </p:nvSpPr>
        <p:spPr>
          <a:xfrm>
            <a:off x="3976015" y="6048333"/>
            <a:ext cx="3590545" cy="584775"/>
          </a:xfrm>
          <a:prstGeom prst="rect">
            <a:avLst/>
          </a:prstGeom>
          <a:noFill/>
        </p:spPr>
        <p:txBody>
          <a:bodyPr wrap="square" rtlCol="0">
            <a:spAutoFit/>
          </a:bodyPr>
          <a:lstStyle/>
          <a:p>
            <a:r>
              <a:rPr lang="en-US" sz="1600" b="1"/>
              <a:t>Data Collection: </a:t>
            </a:r>
            <a:r>
              <a:rPr lang="en-US" sz="1600"/>
              <a:t>Sample data in regime of interest.</a:t>
            </a:r>
          </a:p>
        </p:txBody>
      </p:sp>
      <p:sp>
        <p:nvSpPr>
          <p:cNvPr id="18" name="TextBox 17">
            <a:extLst>
              <a:ext uri="{FF2B5EF4-FFF2-40B4-BE49-F238E27FC236}">
                <a16:creationId xmlns:a16="http://schemas.microsoft.com/office/drawing/2014/main" id="{9BCF424F-94DE-0DE4-E37C-1804F6C4A6FF}"/>
              </a:ext>
            </a:extLst>
          </p:cNvPr>
          <p:cNvSpPr txBox="1"/>
          <p:nvPr/>
        </p:nvSpPr>
        <p:spPr>
          <a:xfrm>
            <a:off x="8129380" y="3797650"/>
            <a:ext cx="3547422" cy="338554"/>
          </a:xfrm>
          <a:prstGeom prst="rect">
            <a:avLst/>
          </a:prstGeom>
          <a:noFill/>
        </p:spPr>
        <p:txBody>
          <a:bodyPr wrap="square" rtlCol="0">
            <a:spAutoFit/>
          </a:bodyPr>
          <a:lstStyle/>
          <a:p>
            <a:pPr algn="ctr"/>
            <a:r>
              <a:rPr lang="en-US" sz="1600" b="1"/>
              <a:t>Analysis: </a:t>
            </a:r>
            <a:r>
              <a:rPr lang="en-US" sz="1600"/>
              <a:t>Kepler’s Third Law</a:t>
            </a:r>
          </a:p>
        </p:txBody>
      </p:sp>
      <p:pic>
        <p:nvPicPr>
          <p:cNvPr id="9218" name="Picture 2">
            <a:extLst>
              <a:ext uri="{FF2B5EF4-FFF2-40B4-BE49-F238E27FC236}">
                <a16:creationId xmlns:a16="http://schemas.microsoft.com/office/drawing/2014/main" id="{C18EA6EF-4715-B586-6203-C3E56A898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8921" y="4264727"/>
            <a:ext cx="1908340" cy="5068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E19912-0188-2488-39D7-29C1BB0AAD97}"/>
              </a:ext>
            </a:extLst>
          </p:cNvPr>
          <p:cNvSpPr txBox="1"/>
          <p:nvPr/>
        </p:nvSpPr>
        <p:spPr>
          <a:xfrm>
            <a:off x="7566561" y="5376561"/>
            <a:ext cx="4673060" cy="338554"/>
          </a:xfrm>
          <a:prstGeom prst="rect">
            <a:avLst/>
          </a:prstGeom>
          <a:noFill/>
        </p:spPr>
        <p:txBody>
          <a:bodyPr wrap="square" rtlCol="0">
            <a:spAutoFit/>
          </a:bodyPr>
          <a:lstStyle/>
          <a:p>
            <a:pPr algn="ctr"/>
            <a:r>
              <a:rPr lang="en-US" sz="1600" b="1"/>
              <a:t>Interpretation: </a:t>
            </a:r>
            <a:r>
              <a:rPr lang="en-US" sz="1600"/>
              <a:t>Newton’s Law of Gravitation</a:t>
            </a:r>
          </a:p>
        </p:txBody>
      </p:sp>
      <p:cxnSp>
        <p:nvCxnSpPr>
          <p:cNvPr id="13" name="Straight Arrow Connector 12">
            <a:extLst>
              <a:ext uri="{FF2B5EF4-FFF2-40B4-BE49-F238E27FC236}">
                <a16:creationId xmlns:a16="http://schemas.microsoft.com/office/drawing/2014/main" id="{E5CDFA5B-8FA2-990D-7C47-28C17D5C5D96}"/>
              </a:ext>
            </a:extLst>
          </p:cNvPr>
          <p:cNvCxnSpPr>
            <a:cxnSpLocks/>
          </p:cNvCxnSpPr>
          <p:nvPr/>
        </p:nvCxnSpPr>
        <p:spPr>
          <a:xfrm>
            <a:off x="9903091" y="4882660"/>
            <a:ext cx="0" cy="5722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266" name="Picture 2">
            <a:extLst>
              <a:ext uri="{FF2B5EF4-FFF2-40B4-BE49-F238E27FC236}">
                <a16:creationId xmlns:a16="http://schemas.microsoft.com/office/drawing/2014/main" id="{CC5BD3B5-C363-E60F-7B88-6043A1DD37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2869" y="5745893"/>
            <a:ext cx="2800443" cy="8157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ee Explanation.&#10;Moving the cursor over the image will bring up an annotated version.&#10;Clicking on the image will bring up the highest resolution version&#10;available.">
            <a:extLst>
              <a:ext uri="{FF2B5EF4-FFF2-40B4-BE49-F238E27FC236}">
                <a16:creationId xmlns:a16="http://schemas.microsoft.com/office/drawing/2014/main" id="{99EFB577-AE67-1B2B-32FD-E6A6F95CD9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453" r="33827"/>
          <a:stretch/>
        </p:blipFill>
        <p:spPr bwMode="auto">
          <a:xfrm>
            <a:off x="292288" y="3982316"/>
            <a:ext cx="1393371" cy="20781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1C3335C-0A13-EB13-42B6-16C136E22A8F}"/>
              </a:ext>
            </a:extLst>
          </p:cNvPr>
          <p:cNvSpPr txBox="1"/>
          <p:nvPr/>
        </p:nvSpPr>
        <p:spPr>
          <a:xfrm>
            <a:off x="232953" y="6060434"/>
            <a:ext cx="3140002" cy="830997"/>
          </a:xfrm>
          <a:prstGeom prst="rect">
            <a:avLst/>
          </a:prstGeom>
          <a:noFill/>
        </p:spPr>
        <p:txBody>
          <a:bodyPr wrap="square" rtlCol="0">
            <a:spAutoFit/>
          </a:bodyPr>
          <a:lstStyle/>
          <a:p>
            <a:r>
              <a:rPr lang="en-US" sz="1600" b="1"/>
              <a:t>Observation:</a:t>
            </a:r>
            <a:r>
              <a:rPr lang="en-US" sz="1600"/>
              <a:t> Apparent Retrograde Planetary Motion </a:t>
            </a:r>
            <a:r>
              <a:rPr lang="en-US" sz="1600" b="1"/>
              <a:t>Theory:</a:t>
            </a:r>
            <a:r>
              <a:rPr lang="en-US" sz="1600"/>
              <a:t> Heliocentric Model</a:t>
            </a:r>
          </a:p>
        </p:txBody>
      </p:sp>
      <p:pic>
        <p:nvPicPr>
          <p:cNvPr id="20" name="Picture 2" descr="Lecture 14: Copernicus">
            <a:extLst>
              <a:ext uri="{FF2B5EF4-FFF2-40B4-BE49-F238E27FC236}">
                <a16:creationId xmlns:a16="http://schemas.microsoft.com/office/drawing/2014/main" id="{525E083F-ADF3-1631-0CDE-15538CBAB8A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552"/>
          <a:stretch/>
        </p:blipFill>
        <p:spPr bwMode="auto">
          <a:xfrm>
            <a:off x="1749069" y="3989196"/>
            <a:ext cx="2001453" cy="2071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DD6A3-1A09-6BF2-DBDF-6A15B7CE6F87}"/>
              </a:ext>
            </a:extLst>
          </p:cNvPr>
          <p:cNvPicPr>
            <a:picLocks noChangeAspect="1" noChangeArrowheads="1"/>
          </p:cNvPicPr>
          <p:nvPr/>
        </p:nvPicPr>
        <p:blipFill rotWithShape="1">
          <a:blip r:embed="rId4"/>
          <a:srcRect l="-563" t="85063" r="43763" b="4901"/>
          <a:stretch/>
        </p:blipFill>
        <p:spPr bwMode="auto">
          <a:xfrm>
            <a:off x="4764624" y="3865627"/>
            <a:ext cx="2961200" cy="346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2C3528D-190B-010B-B77D-A1B0663F2D40}"/>
              </a:ext>
            </a:extLst>
          </p:cNvPr>
          <p:cNvSpPr txBox="1"/>
          <p:nvPr/>
        </p:nvSpPr>
        <p:spPr>
          <a:xfrm>
            <a:off x="6096000" y="6492875"/>
            <a:ext cx="6096000" cy="369332"/>
          </a:xfrm>
          <a:prstGeom prst="rect">
            <a:avLst/>
          </a:prstGeom>
          <a:noFill/>
        </p:spPr>
        <p:txBody>
          <a:bodyPr wrap="square">
            <a:spAutoFit/>
          </a:bodyPr>
          <a:lstStyle/>
          <a:p>
            <a:pPr algn="r"/>
            <a:r>
              <a:rPr lang="en-US" i="1" err="1"/>
              <a:t>c.The</a:t>
            </a:r>
            <a:r>
              <a:rPr lang="en-US" i="1"/>
              <a:t> Astronomical Revolution: Copernicus- Kepler-Borelli</a:t>
            </a:r>
            <a:endParaRPr lang="en-US"/>
          </a:p>
        </p:txBody>
      </p:sp>
      <p:sp>
        <p:nvSpPr>
          <p:cNvPr id="6" name="Rectangle 5">
            <a:extLst>
              <a:ext uri="{FF2B5EF4-FFF2-40B4-BE49-F238E27FC236}">
                <a16:creationId xmlns:a16="http://schemas.microsoft.com/office/drawing/2014/main" id="{23A19DEE-5FAD-95D6-5EA7-10059F7C7A59}"/>
              </a:ext>
            </a:extLst>
          </p:cNvPr>
          <p:cNvSpPr/>
          <p:nvPr/>
        </p:nvSpPr>
        <p:spPr>
          <a:xfrm>
            <a:off x="7817182" y="3125444"/>
            <a:ext cx="1525926" cy="4994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DA67315F-D40E-C022-4D10-9612516EDC8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79012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B96DA6-8B12-9817-F6F1-2E951C3DCBEF}"/>
              </a:ext>
            </a:extLst>
          </p:cNvPr>
          <p:cNvPicPr>
            <a:picLocks noChangeAspect="1"/>
          </p:cNvPicPr>
          <p:nvPr/>
        </p:nvPicPr>
        <p:blipFill>
          <a:blip r:embed="rId3"/>
          <a:stretch>
            <a:fillRect/>
          </a:stretch>
        </p:blipFill>
        <p:spPr>
          <a:xfrm>
            <a:off x="649910" y="1825625"/>
            <a:ext cx="10892180" cy="1987031"/>
          </a:xfrm>
          <a:prstGeom prst="rect">
            <a:avLst/>
          </a:prstGeom>
        </p:spPr>
      </p:pic>
      <p:sp>
        <p:nvSpPr>
          <p:cNvPr id="8" name="Rectangle 7">
            <a:extLst>
              <a:ext uri="{FF2B5EF4-FFF2-40B4-BE49-F238E27FC236}">
                <a16:creationId xmlns:a16="http://schemas.microsoft.com/office/drawing/2014/main" id="{1FC4E56C-D2CA-E986-351E-A9536E6007B0}"/>
              </a:ext>
            </a:extLst>
          </p:cNvPr>
          <p:cNvSpPr/>
          <p:nvPr/>
        </p:nvSpPr>
        <p:spPr>
          <a:xfrm>
            <a:off x="5794375" y="3429000"/>
            <a:ext cx="75247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9" name="Rectangle 8">
            <a:extLst>
              <a:ext uri="{FF2B5EF4-FFF2-40B4-BE49-F238E27FC236}">
                <a16:creationId xmlns:a16="http://schemas.microsoft.com/office/drawing/2014/main" id="{4A7EADC1-836D-FFB1-6B74-2D168A54A891}"/>
              </a:ext>
            </a:extLst>
          </p:cNvPr>
          <p:cNvSpPr/>
          <p:nvPr/>
        </p:nvSpPr>
        <p:spPr>
          <a:xfrm>
            <a:off x="6095999" y="3400425"/>
            <a:ext cx="149225" cy="58189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noFill/>
            </a:endParaRPr>
          </a:p>
        </p:txBody>
      </p:sp>
      <p:sp>
        <p:nvSpPr>
          <p:cNvPr id="24" name="TextBox 23">
            <a:extLst>
              <a:ext uri="{FF2B5EF4-FFF2-40B4-BE49-F238E27FC236}">
                <a16:creationId xmlns:a16="http://schemas.microsoft.com/office/drawing/2014/main" id="{9AC8AA24-5D9C-02D3-362E-2C1A1E7EE3C5}"/>
              </a:ext>
            </a:extLst>
          </p:cNvPr>
          <p:cNvSpPr txBox="1"/>
          <p:nvPr/>
        </p:nvSpPr>
        <p:spPr>
          <a:xfrm>
            <a:off x="7108454" y="4604754"/>
            <a:ext cx="3140002" cy="369332"/>
          </a:xfrm>
          <a:prstGeom prst="rect">
            <a:avLst/>
          </a:prstGeom>
          <a:noFill/>
        </p:spPr>
        <p:txBody>
          <a:bodyPr wrap="square" rtlCol="0">
            <a:spAutoFit/>
          </a:bodyPr>
          <a:lstStyle/>
          <a:p>
            <a:pPr algn="ctr"/>
            <a:r>
              <a:rPr lang="en-US"/>
              <a:t>Kepler’s Third Law</a:t>
            </a:r>
          </a:p>
        </p:txBody>
      </p:sp>
      <p:pic>
        <p:nvPicPr>
          <p:cNvPr id="25" name="Picture 2">
            <a:extLst>
              <a:ext uri="{FF2B5EF4-FFF2-40B4-BE49-F238E27FC236}">
                <a16:creationId xmlns:a16="http://schemas.microsoft.com/office/drawing/2014/main" id="{E354B3E9-E449-EC94-7FC3-7C32794D1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4285" y="5044862"/>
            <a:ext cx="1908340" cy="50682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E2EAD9C1-35FD-999A-DA95-771DF806FB85}"/>
              </a:ext>
            </a:extLst>
          </p:cNvPr>
          <p:cNvCxnSpPr>
            <a:cxnSpLocks/>
          </p:cNvCxnSpPr>
          <p:nvPr/>
        </p:nvCxnSpPr>
        <p:spPr>
          <a:xfrm>
            <a:off x="5963047" y="5282586"/>
            <a:ext cx="1145407" cy="6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ED7241F-B5B9-8AD0-D59C-06D3E50620FF}"/>
              </a:ext>
            </a:extLst>
          </p:cNvPr>
          <p:cNvPicPr>
            <a:picLocks noChangeAspect="1" noChangeArrowheads="1"/>
          </p:cNvPicPr>
          <p:nvPr/>
        </p:nvPicPr>
        <p:blipFill rotWithShape="1">
          <a:blip r:embed="rId5"/>
          <a:srcRect b="15862"/>
          <a:stretch/>
        </p:blipFill>
        <p:spPr bwMode="auto">
          <a:xfrm>
            <a:off x="1088138" y="4105097"/>
            <a:ext cx="4706237" cy="26218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289B6148-FEA6-FB27-E6DB-9C0536E60540}"/>
              </a:ext>
            </a:extLst>
          </p:cNvPr>
          <p:cNvPicPr>
            <a:picLocks noChangeAspect="1" noChangeArrowheads="1"/>
          </p:cNvPicPr>
          <p:nvPr/>
        </p:nvPicPr>
        <p:blipFill rotWithShape="1">
          <a:blip r:embed="rId5"/>
          <a:srcRect l="1626" t="85063" r="43763" b="4696"/>
          <a:stretch/>
        </p:blipFill>
        <p:spPr bwMode="auto">
          <a:xfrm>
            <a:off x="1916347" y="3957494"/>
            <a:ext cx="3774203" cy="46859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0F7149F2-49CB-7F66-1AA9-8D7AEDEB54FA}"/>
              </a:ext>
            </a:extLst>
          </p:cNvPr>
          <p:cNvSpPr/>
          <p:nvPr/>
        </p:nvSpPr>
        <p:spPr>
          <a:xfrm>
            <a:off x="4393431" y="3070427"/>
            <a:ext cx="2825516" cy="823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1BC8A57-85DB-FB06-BD86-6FC8E6341306}"/>
              </a:ext>
            </a:extLst>
          </p:cNvPr>
          <p:cNvSpPr txBox="1"/>
          <p:nvPr/>
        </p:nvSpPr>
        <p:spPr>
          <a:xfrm>
            <a:off x="6096000" y="6492875"/>
            <a:ext cx="6096000" cy="369332"/>
          </a:xfrm>
          <a:prstGeom prst="rect">
            <a:avLst/>
          </a:prstGeom>
          <a:noFill/>
        </p:spPr>
        <p:txBody>
          <a:bodyPr wrap="square">
            <a:spAutoFit/>
          </a:bodyPr>
          <a:lstStyle/>
          <a:p>
            <a:pPr algn="r"/>
            <a:r>
              <a:rPr lang="en-US" i="1"/>
              <a:t>c. The Astronomical Revolution: Copernicus- Kepler-Borelli</a:t>
            </a:r>
            <a:endParaRPr lang="en-US"/>
          </a:p>
        </p:txBody>
      </p:sp>
      <p:sp>
        <p:nvSpPr>
          <p:cNvPr id="4" name="Title 3">
            <a:extLst>
              <a:ext uri="{FF2B5EF4-FFF2-40B4-BE49-F238E27FC236}">
                <a16:creationId xmlns:a16="http://schemas.microsoft.com/office/drawing/2014/main" id="{F71E8B75-682F-90BF-C73F-939421E51B3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92917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normAutofit/>
          </a:bodyPr>
          <a:lstStyle/>
          <a:p>
            <a:r>
              <a:rPr lang="en-US" dirty="0"/>
              <a:t>Symbolic Regression Algorithms</a:t>
            </a:r>
          </a:p>
        </p:txBody>
      </p:sp>
      <p:pic>
        <p:nvPicPr>
          <p:cNvPr id="5" name="TrigScene_Final2">
            <a:hlinkClick r:id="" action="ppaction://media"/>
            <a:extLst>
              <a:ext uri="{FF2B5EF4-FFF2-40B4-BE49-F238E27FC236}">
                <a16:creationId xmlns:a16="http://schemas.microsoft.com/office/drawing/2014/main" id="{1C9DEAC6-CE6B-C226-8D5E-5E465D4791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86149" y="1220967"/>
            <a:ext cx="9832858" cy="5530982"/>
          </a:xfrm>
          <a:prstGeom prst="rect">
            <a:avLst/>
          </a:prstGeom>
        </p:spPr>
      </p:pic>
      <p:sp>
        <p:nvSpPr>
          <p:cNvPr id="3" name="TextBox 2">
            <a:extLst>
              <a:ext uri="{FF2B5EF4-FFF2-40B4-BE49-F238E27FC236}">
                <a16:creationId xmlns:a16="http://schemas.microsoft.com/office/drawing/2014/main" id="{B11C61D6-1A2C-744F-C3CA-11C092B54A9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spTree>
    <p:extLst>
      <p:ext uri="{BB962C8B-B14F-4D97-AF65-F5344CB8AC3E}">
        <p14:creationId xmlns:p14="http://schemas.microsoft.com/office/powerpoint/2010/main" val="424688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56C-1E7C-0F93-C423-96BC1A6F1066}"/>
              </a:ext>
            </a:extLst>
          </p:cNvPr>
          <p:cNvSpPr>
            <a:spLocks noGrp="1"/>
          </p:cNvSpPr>
          <p:nvPr>
            <p:ph type="title"/>
          </p:nvPr>
        </p:nvSpPr>
        <p:spPr>
          <a:xfrm>
            <a:off x="838200" y="41859"/>
            <a:ext cx="10515600" cy="1325563"/>
          </a:xfrm>
        </p:spPr>
        <p:txBody>
          <a:bodyPr>
            <a:normAutofit/>
          </a:bodyPr>
          <a:lstStyle/>
          <a:p>
            <a:r>
              <a:rPr lang="en-US"/>
              <a:t>Symbolic Regression Algorithms</a:t>
            </a:r>
          </a:p>
        </p:txBody>
      </p:sp>
      <p:sp>
        <p:nvSpPr>
          <p:cNvPr id="3" name="TextBox 2">
            <a:extLst>
              <a:ext uri="{FF2B5EF4-FFF2-40B4-BE49-F238E27FC236}">
                <a16:creationId xmlns:a16="http://schemas.microsoft.com/office/drawing/2014/main" id="{B11C61D6-1A2C-744F-C3CA-11C092B54A95}"/>
              </a:ext>
            </a:extLst>
          </p:cNvPr>
          <p:cNvSpPr txBox="1"/>
          <p:nvPr/>
        </p:nvSpPr>
        <p:spPr>
          <a:xfrm>
            <a:off x="6096000" y="6492875"/>
            <a:ext cx="6096000" cy="369332"/>
          </a:xfrm>
          <a:prstGeom prst="rect">
            <a:avLst/>
          </a:prstGeom>
          <a:noFill/>
        </p:spPr>
        <p:txBody>
          <a:bodyPr wrap="square">
            <a:spAutoFit/>
          </a:bodyPr>
          <a:lstStyle/>
          <a:p>
            <a:pPr algn="r"/>
            <a:r>
              <a:rPr lang="en-US" i="1"/>
              <a:t>c. </a:t>
            </a:r>
            <a:r>
              <a:rPr lang="en-US" i="1" err="1"/>
              <a:t>PySR</a:t>
            </a:r>
            <a:r>
              <a:rPr lang="en-US" i="1"/>
              <a:t>. Miles Cranmer</a:t>
            </a:r>
            <a:endParaRPr lang="en-US"/>
          </a:p>
        </p:txBody>
      </p:sp>
      <p:pic>
        <p:nvPicPr>
          <p:cNvPr id="26" name="TrigScene_Final2">
            <a:hlinkClick r:id="" action="ppaction://media"/>
            <a:extLst>
              <a:ext uri="{FF2B5EF4-FFF2-40B4-BE49-F238E27FC236}">
                <a16:creationId xmlns:a16="http://schemas.microsoft.com/office/drawing/2014/main" id="{9052BC28-6352-0AB0-F28B-AE9EA71B17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93962"/>
            <a:ext cx="4053368" cy="2280019"/>
          </a:xfrm>
          <a:prstGeom prst="rect">
            <a:avLst/>
          </a:prstGeom>
        </p:spPr>
      </p:pic>
      <p:pic>
        <p:nvPicPr>
          <p:cNvPr id="27" name="TrigScene_Final2">
            <a:hlinkClick r:id="" action="ppaction://media"/>
            <a:extLst>
              <a:ext uri="{FF2B5EF4-FFF2-40B4-BE49-F238E27FC236}">
                <a16:creationId xmlns:a16="http://schemas.microsoft.com/office/drawing/2014/main" id="{F6720FB3-F186-3EE4-A478-BE5ECCB82E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53368" y="1293962"/>
            <a:ext cx="4053368" cy="2280019"/>
          </a:xfrm>
          <a:prstGeom prst="rect">
            <a:avLst/>
          </a:prstGeom>
        </p:spPr>
      </p:pic>
      <p:pic>
        <p:nvPicPr>
          <p:cNvPr id="28" name="TrigScene_Final2">
            <a:hlinkClick r:id="" action="ppaction://media"/>
            <a:extLst>
              <a:ext uri="{FF2B5EF4-FFF2-40B4-BE49-F238E27FC236}">
                <a16:creationId xmlns:a16="http://schemas.microsoft.com/office/drawing/2014/main" id="{50E2FD35-6D91-E3DF-061B-3A9783BECE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30810" y="1293962"/>
            <a:ext cx="4053368" cy="2280019"/>
          </a:xfrm>
          <a:prstGeom prst="rect">
            <a:avLst/>
          </a:prstGeom>
        </p:spPr>
      </p:pic>
      <p:pic>
        <p:nvPicPr>
          <p:cNvPr id="29" name="TrigScene_Final2">
            <a:hlinkClick r:id="" action="ppaction://media"/>
            <a:extLst>
              <a:ext uri="{FF2B5EF4-FFF2-40B4-BE49-F238E27FC236}">
                <a16:creationId xmlns:a16="http://schemas.microsoft.com/office/drawing/2014/main" id="{4B3AAF74-6367-1E64-FCE0-9237010AD3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37" y="3500521"/>
            <a:ext cx="4053368" cy="2280019"/>
          </a:xfrm>
          <a:prstGeom prst="rect">
            <a:avLst/>
          </a:prstGeom>
        </p:spPr>
      </p:pic>
      <p:pic>
        <p:nvPicPr>
          <p:cNvPr id="30" name="TrigScene_Final2">
            <a:hlinkClick r:id="" action="ppaction://media"/>
            <a:extLst>
              <a:ext uri="{FF2B5EF4-FFF2-40B4-BE49-F238E27FC236}">
                <a16:creationId xmlns:a16="http://schemas.microsoft.com/office/drawing/2014/main" id="{D8A9E375-003E-5075-6B76-AE82F6B47D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41331" y="3500521"/>
            <a:ext cx="4053368" cy="2280019"/>
          </a:xfrm>
          <a:prstGeom prst="rect">
            <a:avLst/>
          </a:prstGeom>
        </p:spPr>
      </p:pic>
      <p:pic>
        <p:nvPicPr>
          <p:cNvPr id="31" name="TrigScene_Final2">
            <a:hlinkClick r:id="" action="ppaction://media"/>
            <a:extLst>
              <a:ext uri="{FF2B5EF4-FFF2-40B4-BE49-F238E27FC236}">
                <a16:creationId xmlns:a16="http://schemas.microsoft.com/office/drawing/2014/main" id="{C6465DAC-C3E2-39A0-381F-9E666CAF9D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18773" y="3500521"/>
            <a:ext cx="4053368" cy="2280019"/>
          </a:xfrm>
          <a:prstGeom prst="rect">
            <a:avLst/>
          </a:prstGeom>
        </p:spPr>
      </p:pic>
    </p:spTree>
    <p:extLst>
      <p:ext uri="{BB962C8B-B14F-4D97-AF65-F5344CB8AC3E}">
        <p14:creationId xmlns:p14="http://schemas.microsoft.com/office/powerpoint/2010/main" val="389857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650" fill="hold"/>
                                        <p:tgtEl>
                                          <p:spTgt spid="28"/>
                                        </p:tgtEl>
                                      </p:cBhvr>
                                    </p:cmd>
                                  </p:childTnLst>
                                </p:cTn>
                              </p:par>
                              <p:par>
                                <p:cTn id="7" presetID="1" presetClass="mediacall" presetSubtype="0" fill="hold" nodeType="withEffect">
                                  <p:stCondLst>
                                    <p:cond delay="0"/>
                                  </p:stCondLst>
                                  <p:childTnLst>
                                    <p:cmd type="call" cmd="playFrom(0.0)">
                                      <p:cBhvr>
                                        <p:cTn id="8" dur="21650" fill="hold"/>
                                        <p:tgtEl>
                                          <p:spTgt spid="27"/>
                                        </p:tgtEl>
                                      </p:cBhvr>
                                    </p:cmd>
                                  </p:childTnLst>
                                </p:cTn>
                              </p:par>
                              <p:par>
                                <p:cTn id="9" presetID="1" presetClass="mediacall" presetSubtype="0" fill="hold" nodeType="withEffect">
                                  <p:stCondLst>
                                    <p:cond delay="0"/>
                                  </p:stCondLst>
                                  <p:childTnLst>
                                    <p:cmd type="call" cmd="playFrom(0.0)">
                                      <p:cBhvr>
                                        <p:cTn id="10" dur="21650" fill="hold"/>
                                        <p:tgtEl>
                                          <p:spTgt spid="30"/>
                                        </p:tgtEl>
                                      </p:cBhvr>
                                    </p:cmd>
                                  </p:childTnLst>
                                </p:cTn>
                              </p:par>
                              <p:par>
                                <p:cTn id="11" presetID="1" presetClass="mediacall" presetSubtype="0" fill="hold" nodeType="withEffect">
                                  <p:stCondLst>
                                    <p:cond delay="0"/>
                                  </p:stCondLst>
                                  <p:childTnLst>
                                    <p:cmd type="call" cmd="playFrom(0.0)">
                                      <p:cBhvr>
                                        <p:cTn id="12" dur="21650" fill="hold"/>
                                        <p:tgtEl>
                                          <p:spTgt spid="29"/>
                                        </p:tgtEl>
                                      </p:cBhvr>
                                    </p:cmd>
                                  </p:childTnLst>
                                </p:cTn>
                              </p:par>
                              <p:par>
                                <p:cTn id="13" presetID="1" presetClass="mediacall" presetSubtype="0" fill="hold" nodeType="withEffect">
                                  <p:stCondLst>
                                    <p:cond delay="0"/>
                                  </p:stCondLst>
                                  <p:childTnLst>
                                    <p:cmd type="call" cmd="playFrom(0.0)">
                                      <p:cBhvr>
                                        <p:cTn id="14" dur="21650" fill="hold"/>
                                        <p:tgtEl>
                                          <p:spTgt spid="26"/>
                                        </p:tgtEl>
                                      </p:cBhvr>
                                    </p:cmd>
                                  </p:childTnLst>
                                </p:cTn>
                              </p:par>
                              <p:par>
                                <p:cTn id="15" presetID="1" presetClass="mediacall" presetSubtype="0" fill="hold" nodeType="withEffect">
                                  <p:stCondLst>
                                    <p:cond delay="0"/>
                                  </p:stCondLst>
                                  <p:childTnLst>
                                    <p:cmd type="call" cmd="playFrom(0.0)">
                                      <p:cBhvr>
                                        <p:cTn id="16" dur="21650"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26"/>
                </p:tgtEl>
              </p:cMediaNode>
            </p:video>
            <p:video>
              <p:cMediaNode vol="80000">
                <p:cTn id="18" repeatCount="indefinite" fill="hold" display="0">
                  <p:stCondLst>
                    <p:cond delay="indefinite"/>
                  </p:stCondLst>
                </p:cTn>
                <p:tgtEl>
                  <p:spTgt spid="27"/>
                </p:tgtEl>
              </p:cMediaNode>
            </p:video>
            <p:video>
              <p:cMediaNode vol="80000">
                <p:cTn id="19" repeatCount="indefinite" fill="hold" display="0">
                  <p:stCondLst>
                    <p:cond delay="indefinite"/>
                  </p:stCondLst>
                </p:cTn>
                <p:tgtEl>
                  <p:spTgt spid="28"/>
                </p:tgtEl>
              </p:cMediaNode>
            </p:video>
            <p:video>
              <p:cMediaNode vol="80000">
                <p:cTn id="20" repeatCount="indefinite" fill="hold" display="0">
                  <p:stCondLst>
                    <p:cond delay="indefinite"/>
                  </p:stCondLst>
                </p:cTn>
                <p:tgtEl>
                  <p:spTgt spid="31"/>
                </p:tgtEl>
              </p:cMediaNode>
            </p:video>
            <p:video>
              <p:cMediaNode vol="80000">
                <p:cTn id="21" repeatCount="indefinite" fill="hold" display="0">
                  <p:stCondLst>
                    <p:cond delay="indefinite"/>
                  </p:stCondLst>
                </p:cTn>
                <p:tgtEl>
                  <p:spTgt spid="30"/>
                </p:tgtEl>
              </p:cMediaNode>
            </p:video>
            <p:video>
              <p:cMediaNode vol="80000">
                <p:cTn id="22" repeatCount="indefinite" fill="hold" display="0">
                  <p:stCondLst>
                    <p:cond delay="indefinite"/>
                  </p:stCondLst>
                </p:cTn>
                <p:tgtEl>
                  <p:spTgt spid="29"/>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50257</TotalTime>
  <Words>2192</Words>
  <Application>Microsoft Macintosh PowerPoint</Application>
  <PresentationFormat>Widescreen</PresentationFormat>
  <Paragraphs>462</Paragraphs>
  <Slides>33</Slides>
  <Notes>26</Notes>
  <HiddenSlides>0</HiddenSlides>
  <MMClips>7</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Arial</vt:lpstr>
      <vt:lpstr>Calibri</vt:lpstr>
      <vt:lpstr>Gill Sans MT</vt:lpstr>
      <vt:lpstr>Open Sans</vt:lpstr>
      <vt:lpstr>Trebuchet MS</vt:lpstr>
      <vt:lpstr>Office Theme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Symbolic Regression Algorithms</vt:lpstr>
      <vt:lpstr>Symbolic Regression Algorithms</vt:lpstr>
      <vt:lpstr>PySR’s impact</vt:lpstr>
      <vt:lpstr>PowerPoint Presentation</vt:lpstr>
      <vt:lpstr>PowerPoint Presentation</vt:lpstr>
      <vt:lpstr>LaSR: Symbolic Regression with a Learned Concept Library  Arya Grayeli*, Atharva Sehgal*, Omar Costilla-Reyes, Miles Cranmer, Swarat Chaudhuri</vt:lpstr>
      <vt:lpstr>PowerPoint Presentation</vt:lpstr>
      <vt:lpstr>PowerPoint Presentation</vt:lpstr>
      <vt:lpstr>LaSR</vt:lpstr>
      <vt:lpstr>LaSR</vt:lpstr>
      <vt:lpstr>PowerPoint Presentation</vt:lpstr>
      <vt:lpstr>PowerPoint Presentation</vt:lpstr>
      <vt:lpstr>PowerPoint Presentation</vt:lpstr>
      <vt:lpstr>LaSR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Neurosymbolic Programming</dc:title>
  <dc:creator>Microsoft Office User</dc:creator>
  <cp:lastModifiedBy>Sehgal, Atharva</cp:lastModifiedBy>
  <cp:revision>742</cp:revision>
  <dcterms:created xsi:type="dcterms:W3CDTF">2020-07-11T21:30:30Z</dcterms:created>
  <dcterms:modified xsi:type="dcterms:W3CDTF">2024-12-10T00:03:30Z</dcterms:modified>
</cp:coreProperties>
</file>